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23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85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40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25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4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5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41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03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5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4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0B950-19DA-42B0-B5F3-8970B303781B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7CFF-9F45-4431-890A-9F605D3FDF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3177" y="1122363"/>
            <a:ext cx="11451771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КОМБИНАТОРИКА</a:t>
            </a:r>
            <a:br>
              <a:rPr lang="ru-RU" b="1" dirty="0" smtClean="0"/>
            </a:br>
            <a:r>
              <a:rPr lang="ru-RU" b="1" dirty="0" smtClean="0"/>
              <a:t>В</a:t>
            </a:r>
            <a:br>
              <a:rPr lang="ru-RU" b="1" dirty="0" smtClean="0"/>
            </a:br>
            <a:r>
              <a:rPr lang="ru-RU" b="1" dirty="0" smtClean="0"/>
              <a:t>ИНФОРМАТИКЕ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i="1" dirty="0" smtClean="0"/>
              <a:t>С.И</a:t>
            </a:r>
            <a:r>
              <a:rPr lang="ru-RU" b="1" i="1" dirty="0"/>
              <a:t>. Кашин</a:t>
            </a:r>
            <a:endParaRPr lang="ru-RU" dirty="0"/>
          </a:p>
          <a:p>
            <a:pPr algn="r"/>
            <a:r>
              <a:rPr lang="ru-RU" i="1" dirty="0"/>
              <a:t>Муниципальное бюджетное общеобразовательное учреждение</a:t>
            </a:r>
            <a:endParaRPr lang="ru-RU" dirty="0"/>
          </a:p>
          <a:p>
            <a:pPr algn="r"/>
            <a:r>
              <a:rPr lang="ru-RU" i="1" dirty="0"/>
              <a:t>средняя общеобразовательная школа № 9 </a:t>
            </a:r>
            <a:endParaRPr lang="ru-RU" dirty="0"/>
          </a:p>
          <a:p>
            <a:pPr algn="r"/>
            <a:r>
              <a:rPr lang="ru-RU" i="1" dirty="0"/>
              <a:t>муниципального образования Темрюкский район</a:t>
            </a:r>
            <a:endParaRPr lang="ru-RU" dirty="0"/>
          </a:p>
          <a:p>
            <a:pPr algn="r"/>
            <a:r>
              <a:rPr lang="ru-RU" i="1" dirty="0"/>
              <a:t>ст. Тамань, </a:t>
            </a:r>
            <a:r>
              <a:rPr lang="ru-RU" i="1" dirty="0" smtClean="0"/>
              <a:t>Россия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6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3200" b="1" dirty="0"/>
                  <a:t>Перестановки с </a:t>
                </a:r>
                <a:r>
                  <a:rPr lang="ru-RU" sz="3200" b="1" dirty="0" smtClean="0"/>
                  <a:t>повторениями</a:t>
                </a:r>
                <a:br>
                  <a:rPr lang="ru-RU" sz="3200" b="1" dirty="0" smtClean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Перестановкой с повторением из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элементов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</m:oMath>
                </a14:m>
                <a:r>
                  <a:rPr lang="ru-RU" sz="3200" dirty="0"/>
                  <a:t> типов (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  <m:r>
                      <a:rPr lang="ru-RU" sz="3200" i="1"/>
                      <m:t> ≤ </m:t>
                    </m:r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) называются все возможные последовательности исходных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элементов. Если в основном множестве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</m:oMath>
                </a14:m>
                <a:r>
                  <a:rPr lang="ru-RU" sz="3200" dirty="0"/>
                  <a:t> элементов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𝑎</m:t>
                        </m:r>
                      </m:e>
                      <m:sub>
                        <m:r>
                          <a:rPr lang="ru-RU" sz="3200" i="1"/>
                          <m:t>1</m:t>
                        </m:r>
                      </m:sub>
                    </m:sSub>
                    <m:r>
                      <a:rPr lang="ru-RU" sz="3200" i="1"/>
                      <m:t>,</m:t>
                    </m:r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𝑎</m:t>
                        </m:r>
                      </m:e>
                      <m:sub>
                        <m:r>
                          <a:rPr lang="ru-RU" sz="3200" i="1"/>
                          <m:t>2</m:t>
                        </m:r>
                      </m:sub>
                    </m:sSub>
                    <m:r>
                      <a:rPr lang="ru-RU" sz="3200" i="1"/>
                      <m:t>,… ,</m:t>
                    </m:r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𝑎</m:t>
                        </m:r>
                      </m:e>
                      <m:sub>
                        <m:r>
                          <a:rPr lang="ru-RU" sz="3200" i="1"/>
                          <m:t>𝑘</m:t>
                        </m:r>
                      </m:sub>
                    </m:sSub>
                    <m:r>
                      <a:rPr lang="ru-RU" sz="3200" i="1"/>
                      <m:t> и </m:t>
                    </m:r>
                  </m:oMath>
                </a14:m>
                <a:r>
                  <a:rPr lang="ru-RU" sz="3200" dirty="0"/>
                  <a:t>выборка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элементов составляется так: элемент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𝑎</m:t>
                        </m:r>
                      </m:e>
                      <m:sub>
                        <m:r>
                          <a:rPr lang="ru-RU" sz="3200" i="1"/>
                          <m:t>1</m:t>
                        </m:r>
                      </m:sub>
                    </m:sSub>
                  </m:oMath>
                </a14:m>
                <a:r>
                  <a:rPr lang="ru-RU" sz="3200" dirty="0"/>
                  <a:t> повторяется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𝑛</m:t>
                        </m:r>
                      </m:e>
                      <m:sub>
                        <m:r>
                          <a:rPr lang="ru-RU" sz="3200" i="1"/>
                          <m:t>1</m:t>
                        </m:r>
                      </m:sub>
                    </m:sSub>
                  </m:oMath>
                </a14:m>
                <a:r>
                  <a:rPr lang="ru-RU" sz="3200" dirty="0"/>
                  <a:t> раз, элемент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𝑎</m:t>
                        </m:r>
                      </m:e>
                      <m:sub>
                        <m:r>
                          <a:rPr lang="ru-RU" sz="3200" i="1"/>
                          <m:t>2</m:t>
                        </m:r>
                      </m:sub>
                    </m:sSub>
                  </m:oMath>
                </a14:m>
                <a:r>
                  <a:rPr lang="ru-RU" sz="3200" dirty="0"/>
                  <a:t> повторяется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𝑛</m:t>
                        </m:r>
                      </m:e>
                      <m:sub>
                        <m:r>
                          <a:rPr lang="ru-RU" sz="3200" i="1"/>
                          <m:t>2</m:t>
                        </m:r>
                      </m:sub>
                    </m:sSub>
                  </m:oMath>
                </a14:m>
                <a:r>
                  <a:rPr lang="ru-RU" sz="3200" dirty="0"/>
                  <a:t> раз, … элемент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𝑎</m:t>
                        </m:r>
                      </m:e>
                      <m:sub>
                        <m:r>
                          <a:rPr lang="ru-RU" sz="3200" i="1"/>
                          <m:t>𝑘</m:t>
                        </m:r>
                        <m:r>
                          <a:rPr lang="ru-RU" sz="3200" i="1"/>
                          <m:t> </m:t>
                        </m:r>
                      </m:sub>
                    </m:sSub>
                  </m:oMath>
                </a14:m>
                <a:r>
                  <a:rPr lang="ru-RU" sz="3200" dirty="0"/>
                  <a:t>повторяется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𝑛</m:t>
                        </m:r>
                      </m:e>
                      <m:sub>
                        <m:r>
                          <a:rPr lang="ru-RU" sz="3200" i="1"/>
                          <m:t>𝑘</m:t>
                        </m:r>
                      </m:sub>
                    </m:sSub>
                  </m:oMath>
                </a14:m>
                <a:r>
                  <a:rPr lang="ru-RU" sz="3200" dirty="0"/>
                  <a:t> раз, такие выборки называются перестановками с повторениями. Их возможное количество вычисляется по формуле: </a:t>
                </a:r>
                <a:r>
                  <a:rPr lang="ru-RU" sz="3200" dirty="0" smtClean="0"/>
                  <a:t/>
                </a:r>
                <a:br>
                  <a:rPr lang="ru-RU" sz="3200" dirty="0" smtClean="0"/>
                </a:b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3200" i="1"/>
                        </m:ctrlPr>
                      </m:accPr>
                      <m:e>
                        <m:sSub>
                          <m:sSubPr>
                            <m:ctrlPr>
                              <a:rPr lang="ru-RU" sz="3200" i="1"/>
                            </m:ctrlPr>
                          </m:sSubPr>
                          <m:e>
                            <m:r>
                              <a:rPr lang="ru-RU" sz="3200" i="1"/>
                              <m:t>𝑃</m:t>
                            </m:r>
                          </m:e>
                          <m:sub>
                            <m:r>
                              <a:rPr lang="ru-RU" sz="3200" i="1"/>
                              <m:t>𝑛</m:t>
                            </m:r>
                          </m:sub>
                        </m:sSub>
                      </m:e>
                    </m:acc>
                    <m:r>
                      <a:rPr lang="ru-RU" sz="3200" i="1"/>
                      <m:t>=</m:t>
                    </m:r>
                    <m:f>
                      <m:fPr>
                        <m:ctrlPr>
                          <a:rPr lang="ru-RU" sz="3200" i="1"/>
                        </m:ctrlPr>
                      </m:fPr>
                      <m:num>
                        <m:r>
                          <a:rPr lang="ru-RU" sz="3200" i="1"/>
                          <m:t>𝑛</m:t>
                        </m:r>
                        <m:r>
                          <a:rPr lang="ru-RU" sz="3200" i="1"/>
                          <m:t>!</m:t>
                        </m:r>
                      </m:num>
                      <m:den>
                        <m:sSub>
                          <m:sSubPr>
                            <m:ctrlPr>
                              <a:rPr lang="ru-RU" sz="3200" i="1"/>
                            </m:ctrlPr>
                          </m:sSubPr>
                          <m:e>
                            <m:r>
                              <a:rPr lang="ru-RU" sz="3200" i="1"/>
                              <m:t>𝑛</m:t>
                            </m:r>
                          </m:e>
                          <m:sub>
                            <m:r>
                              <a:rPr lang="ru-RU" sz="3200" i="1"/>
                              <m:t>1</m:t>
                            </m:r>
                          </m:sub>
                        </m:sSub>
                        <m:r>
                          <a:rPr lang="ru-RU" sz="3200" i="1"/>
                          <m:t>!∙</m:t>
                        </m:r>
                        <m:sSub>
                          <m:sSubPr>
                            <m:ctrlPr>
                              <a:rPr lang="ru-RU" sz="3200" i="1"/>
                            </m:ctrlPr>
                          </m:sSubPr>
                          <m:e>
                            <m:r>
                              <a:rPr lang="ru-RU" sz="3200" i="1"/>
                              <m:t>𝑛</m:t>
                            </m:r>
                          </m:e>
                          <m:sub>
                            <m:r>
                              <a:rPr lang="ru-RU" sz="3200" i="1"/>
                              <m:t>2</m:t>
                            </m:r>
                          </m:sub>
                        </m:sSub>
                        <m:r>
                          <a:rPr lang="ru-RU" sz="3200" i="1"/>
                          <m:t>!∙…∙</m:t>
                        </m:r>
                        <m:sSub>
                          <m:sSubPr>
                            <m:ctrlPr>
                              <a:rPr lang="ru-RU" sz="3200" i="1"/>
                            </m:ctrlPr>
                          </m:sSubPr>
                          <m:e>
                            <m:r>
                              <a:rPr lang="ru-RU" sz="3200" i="1"/>
                              <m:t>𝑛</m:t>
                            </m:r>
                          </m:e>
                          <m:sub>
                            <m:r>
                              <a:rPr lang="ru-RU" sz="3200" i="1"/>
                              <m:t>𝑘</m:t>
                            </m:r>
                          </m:sub>
                        </m:sSub>
                        <m:r>
                          <a:rPr lang="ru-RU" sz="3200" i="1"/>
                          <m:t>!</m:t>
                        </m:r>
                      </m:den>
                    </m:f>
                    <m:r>
                      <a:rPr lang="ru-RU" sz="3200" i="1"/>
                      <m:t> </m:t>
                    </m:r>
                  </m:oMath>
                </a14:m>
                <a:r>
                  <a:rPr lang="ru-RU" sz="3200" dirty="0"/>
                  <a:t>, 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𝑛</m:t>
                        </m:r>
                      </m:e>
                      <m:sub>
                        <m:r>
                          <a:rPr lang="ru-RU" sz="3200" i="1"/>
                          <m:t>1</m:t>
                        </m:r>
                      </m:sub>
                    </m:sSub>
                    <m:r>
                      <a:rPr lang="ru-RU" sz="3200" i="1"/>
                      <m:t>+</m:t>
                    </m:r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𝑛</m:t>
                        </m:r>
                      </m:e>
                      <m:sub>
                        <m:r>
                          <a:rPr lang="ru-RU" sz="3200" i="1"/>
                          <m:t>2</m:t>
                        </m:r>
                      </m:sub>
                    </m:sSub>
                    <m:r>
                      <a:rPr lang="ru-RU" sz="3200" i="1"/>
                      <m:t>+…+</m:t>
                    </m:r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ru-RU" sz="3200" i="1"/>
                          <m:t>𝑛</m:t>
                        </m:r>
                      </m:e>
                      <m:sub>
                        <m:r>
                          <a:rPr lang="ru-RU" sz="3200" i="1"/>
                          <m:t>𝑘</m:t>
                        </m:r>
                      </m:sub>
                    </m:sSub>
                    <m:r>
                      <a:rPr lang="ru-RU" sz="3200" i="1"/>
                      <m:t>=</m:t>
                    </m:r>
                    <m:r>
                      <a:rPr lang="en-US" sz="3200" i="1"/>
                      <m:t>𝑛</m:t>
                    </m:r>
                  </m:oMath>
                </a14:m>
                <a:endParaRPr lang="ru-RU" sz="32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  <a:blipFill>
                <a:blip r:embed="rId2"/>
                <a:stretch>
                  <a:fillRect t="-121995" r="-2022" b="-2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0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252542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5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Матвей </a:t>
            </a:r>
            <a:r>
              <a:rPr lang="ru-RU" sz="4000" dirty="0"/>
              <a:t>составляет слова, переставляя буквы из слова «Миссисипи». Словом, считается любая допустимая последовательность букв, не обязательно осмысленная. Сколько существует различных слов, которые может написать Матвей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06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2525423"/>
            <a:ext cx="11454327" cy="2387600"/>
          </a:xfrm>
        </p:spPr>
        <p:txBody>
          <a:bodyPr>
            <a:noAutofit/>
          </a:bodyPr>
          <a:lstStyle/>
          <a:p>
            <a:r>
              <a:rPr lang="ru-RU" sz="4400" b="1" u="sng" dirty="0"/>
              <a:t>Задача </a:t>
            </a:r>
            <a:r>
              <a:rPr lang="ru-RU" sz="4400" b="1" u="sng" dirty="0" smtClean="0"/>
              <a:t>6</a:t>
            </a:r>
            <a:r>
              <a:rPr lang="ru-RU" sz="4400" b="1" dirty="0" smtClean="0"/>
              <a:t>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На </a:t>
            </a:r>
            <a:r>
              <a:rPr lang="ru-RU" sz="4400" dirty="0"/>
              <a:t>световом табло в один ряд располагаются шесть лампочек. Сколько различных сигналов можно получить, имея две зеленые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и </a:t>
            </a:r>
            <a:r>
              <a:rPr lang="ru-RU" sz="4400" dirty="0"/>
              <a:t>четыре красные лампочки?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Все </a:t>
            </a:r>
            <a:r>
              <a:rPr lang="ru-RU" sz="4400" dirty="0"/>
              <a:t>лампочки должны гореть</a:t>
            </a:r>
            <a:r>
              <a:rPr lang="ru-RU" sz="4400" dirty="0" smtClean="0"/>
              <a:t>.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2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73238" y="4205137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3600" b="1" dirty="0"/>
                  <a:t>Размещения без </a:t>
                </a:r>
                <a:r>
                  <a:rPr lang="ru-RU" sz="3600" b="1" dirty="0" smtClean="0"/>
                  <a:t>повторений</a:t>
                </a:r>
                <a:br>
                  <a:rPr lang="ru-RU" sz="3600" b="1" dirty="0" smtClean="0"/>
                </a:br>
                <a:r>
                  <a:rPr lang="ru-RU" sz="3600" dirty="0"/>
                  <a:t/>
                </a:r>
                <a:br>
                  <a:rPr lang="ru-RU" sz="3600" dirty="0"/>
                </a:br>
                <a:r>
                  <a:rPr lang="ru-RU" sz="3600" dirty="0"/>
                  <a:t>Размещениями без повторений называются упорядоченные наборы, содержащие </a:t>
                </a:r>
                <a14:m>
                  <m:oMath xmlns:m="http://schemas.openxmlformats.org/officeDocument/2006/math">
                    <m:r>
                      <a:rPr lang="ru-RU" sz="3600" i="1"/>
                      <m:t>𝑘</m:t>
                    </m:r>
                  </m:oMath>
                </a14:m>
                <a:r>
                  <a:rPr lang="ru-RU" sz="3600" dirty="0"/>
                  <a:t> различных элементов из данных </a:t>
                </a:r>
                <a14:m>
                  <m:oMath xmlns:m="http://schemas.openxmlformats.org/officeDocument/2006/math">
                    <m:r>
                      <a:rPr lang="ru-RU" sz="3600" i="1"/>
                      <m:t>𝑛</m:t>
                    </m:r>
                  </m:oMath>
                </a14:m>
                <a:r>
                  <a:rPr lang="ru-RU" sz="3600" dirty="0"/>
                  <a:t> элементов. Обратим внимание на следующие важные положения: любой элемент может оказаться на любом из </a:t>
                </a:r>
                <a14:m>
                  <m:oMath xmlns:m="http://schemas.openxmlformats.org/officeDocument/2006/math">
                    <m:r>
                      <a:rPr lang="ru-RU" sz="3600" i="1"/>
                      <m:t>𝑘</m:t>
                    </m:r>
                  </m:oMath>
                </a14:m>
                <a:r>
                  <a:rPr lang="ru-RU" sz="3600" dirty="0"/>
                  <a:t> мест, но использоваться </a:t>
                </a:r>
                <a:r>
                  <a:rPr lang="ru-RU" sz="3600" dirty="0" smtClean="0"/>
                  <a:t/>
                </a:r>
                <a:br>
                  <a:rPr lang="ru-RU" sz="3600" dirty="0" smtClean="0"/>
                </a:br>
                <a:r>
                  <a:rPr lang="ru-RU" sz="3600" dirty="0" smtClean="0"/>
                  <a:t>может </a:t>
                </a:r>
                <a:r>
                  <a:rPr lang="ru-RU" sz="3600" dirty="0"/>
                  <a:t>в наборе только один раз; </a:t>
                </a:r>
                <a:r>
                  <a:rPr lang="ru-RU" sz="3600" dirty="0" smtClean="0"/>
                  <a:t/>
                </a:r>
                <a:br>
                  <a:rPr lang="ru-RU" sz="3600" dirty="0" smtClean="0"/>
                </a:br>
                <a:r>
                  <a:rPr lang="ru-RU" sz="3600" dirty="0" smtClean="0"/>
                  <a:t>порядок </a:t>
                </a:r>
                <a:r>
                  <a:rPr lang="ru-RU" sz="3600" dirty="0"/>
                  <a:t>элементов в наборе </a:t>
                </a:r>
                <a:r>
                  <a:rPr lang="ru-RU" sz="3600" dirty="0" smtClean="0"/>
                  <a:t>важен.</a:t>
                </a:r>
                <a:br>
                  <a:rPr lang="ru-RU" sz="3600" dirty="0" smtClean="0"/>
                </a:br>
                <a:r>
                  <a:rPr lang="ru-RU" sz="3600" dirty="0"/>
                  <a:t>Формула для определения числа размещений без повторений: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3600" i="1"/>
                        </m:ctrlPr>
                      </m:sSubSupPr>
                      <m:e>
                        <m:r>
                          <a:rPr lang="ru-RU" sz="3600" i="1"/>
                          <m:t>𝐴</m:t>
                        </m:r>
                      </m:e>
                      <m:sub>
                        <m:r>
                          <a:rPr lang="ru-RU" sz="3600" i="1"/>
                          <m:t>𝑛</m:t>
                        </m:r>
                      </m:sub>
                      <m:sup>
                        <m:r>
                          <a:rPr lang="ru-RU" sz="3600" i="1"/>
                          <m:t>𝑘</m:t>
                        </m:r>
                      </m:sup>
                    </m:sSubSup>
                    <m:r>
                      <a:rPr lang="ru-RU" sz="3600" i="1"/>
                      <m:t>=</m:t>
                    </m:r>
                    <m:f>
                      <m:fPr>
                        <m:ctrlPr>
                          <a:rPr lang="ru-RU" sz="3600" i="1"/>
                        </m:ctrlPr>
                      </m:fPr>
                      <m:num>
                        <m:r>
                          <a:rPr lang="ru-RU" sz="3600" i="1"/>
                          <m:t>𝑛</m:t>
                        </m:r>
                        <m:r>
                          <a:rPr lang="ru-RU" sz="3600" i="1"/>
                          <m:t>!</m:t>
                        </m:r>
                      </m:num>
                      <m:den>
                        <m:d>
                          <m:dPr>
                            <m:ctrlPr>
                              <a:rPr lang="ru-RU" sz="3600" i="1"/>
                            </m:ctrlPr>
                          </m:dPr>
                          <m:e>
                            <m:r>
                              <a:rPr lang="ru-RU" sz="3600" i="1"/>
                              <m:t>𝑛</m:t>
                            </m:r>
                            <m:r>
                              <a:rPr lang="ru-RU" sz="3600" i="1"/>
                              <m:t>−</m:t>
                            </m:r>
                            <m:r>
                              <a:rPr lang="ru-RU" sz="3600" i="1"/>
                              <m:t>𝑘</m:t>
                            </m:r>
                          </m:e>
                        </m:d>
                        <m:r>
                          <a:rPr lang="ru-RU" sz="3600" i="1"/>
                          <m:t>!</m:t>
                        </m:r>
                      </m:den>
                    </m:f>
                  </m:oMath>
                </a14:m>
                <a:r>
                  <a:rPr lang="ru-RU" sz="5400" dirty="0"/>
                  <a:t/>
                </a:r>
                <a:br>
                  <a:rPr lang="ru-RU" sz="5400" dirty="0"/>
                </a:br>
                <a:endParaRPr lang="ru-RU" sz="36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73238" y="4205137"/>
                <a:ext cx="11451771" cy="2387600"/>
              </a:xfrm>
              <a:blipFill>
                <a:blip r:embed="rId2"/>
                <a:stretch>
                  <a:fillRect l="-1224" t="-169821" r="-21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9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252542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7</a:t>
            </a:r>
            <a:r>
              <a:rPr lang="ru-RU" sz="4000" u="sng" dirty="0" smtClean="0"/>
              <a:t/>
            </a:r>
            <a:br>
              <a:rPr lang="ru-RU" sz="4000" u="sng" dirty="0" smtClean="0"/>
            </a:br>
            <a:r>
              <a:rPr lang="ru-RU" sz="4000" u="sng" dirty="0"/>
              <a:t/>
            </a:r>
            <a:br>
              <a:rPr lang="ru-RU" sz="4000" u="sng" dirty="0"/>
            </a:br>
            <a:r>
              <a:rPr lang="ru-RU" sz="4000" dirty="0" smtClean="0"/>
              <a:t> </a:t>
            </a:r>
            <a:r>
              <a:rPr lang="ru-RU" sz="4000" dirty="0"/>
              <a:t>Дана последовательность символов </a:t>
            </a:r>
            <a:r>
              <a:rPr lang="en-US" sz="4000" dirty="0"/>
              <a:t>A</a:t>
            </a:r>
            <a:r>
              <a:rPr lang="ru-RU" sz="4000" dirty="0"/>
              <a:t>, </a:t>
            </a:r>
            <a:r>
              <a:rPr lang="en-US" sz="4000" dirty="0"/>
              <a:t>B</a:t>
            </a:r>
            <a:r>
              <a:rPr lang="ru-RU" sz="4000" dirty="0"/>
              <a:t>, </a:t>
            </a:r>
            <a:r>
              <a:rPr lang="en-US" sz="4000" dirty="0"/>
              <a:t>C</a:t>
            </a:r>
            <a:r>
              <a:rPr lang="ru-RU" sz="4000" dirty="0"/>
              <a:t>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/>
              <a:t>вариантов кода, состоящего из двух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разных </a:t>
            </a:r>
            <a:r>
              <a:rPr lang="ru-RU" sz="4000" dirty="0"/>
              <a:t>символов, можно составить из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заданной </a:t>
            </a:r>
            <a:r>
              <a:rPr lang="ru-RU" sz="4000" dirty="0"/>
              <a:t>последовательности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25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299" y="309195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8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Веб-сайт </a:t>
            </a:r>
            <a:r>
              <a:rPr lang="ru-RU" sz="4000" dirty="0"/>
              <a:t>просит пользователя создать восьмизначный пароль, содержащий только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цифры</a:t>
            </a:r>
            <a:r>
              <a:rPr lang="ru-RU" sz="4000" dirty="0"/>
              <a:t>, где каждая цифра используется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только </a:t>
            </a:r>
            <a:r>
              <a:rPr lang="ru-RU" sz="4000" dirty="0"/>
              <a:t>один раз. Определите: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/>
              <a:t>существует различных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возможных </a:t>
            </a:r>
            <a:r>
              <a:rPr lang="ru-RU" sz="4000" dirty="0"/>
              <a:t>паролей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749960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7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73238" y="4205137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3200" b="1" dirty="0"/>
                  <a:t>Размещения с </a:t>
                </a:r>
                <a:r>
                  <a:rPr lang="ru-RU" sz="3200" b="1" dirty="0" smtClean="0"/>
                  <a:t>повторениями</a:t>
                </a:r>
                <a:br>
                  <a:rPr lang="ru-RU" sz="3200" b="1" dirty="0" smtClean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Размещениями с повторениями называются упорядоченные наборы, содержащие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</m:oMath>
                </a14:m>
                <a:r>
                  <a:rPr lang="ru-RU" sz="3200" dirty="0"/>
                  <a:t> элементов из данных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элементов, причем каждый элемент исходной совокупности может участвовать в размещении несколько раз. При этом допускается, что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  <m:r>
                      <a:rPr lang="ru-RU" sz="3200" i="1"/>
                      <m:t>&gt;</m:t>
                    </m:r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и любой элемент может оказаться на любом из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  <m:r>
                      <a:rPr lang="ru-RU" sz="3200" i="1"/>
                      <m:t> </m:t>
                    </m:r>
                  </m:oMath>
                </a14:m>
                <a:r>
                  <a:rPr lang="ru-RU" sz="3200" dirty="0"/>
                  <a:t>мест, а также использоваться в наборе может несколько раз или не использоваться совсем. Порядок элементов в выборке важен. </a:t>
                </a:r>
                <a:br>
                  <a:rPr lang="ru-RU" sz="3200" dirty="0"/>
                </a:br>
                <a:r>
                  <a:rPr lang="ru-RU" sz="3200" dirty="0"/>
                  <a:t>Формула для расчета количества размещений с повторениями: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3200" i="1"/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ru-RU" sz="3200" i="1"/>
                            </m:ctrlPr>
                          </m:accPr>
                          <m:e>
                            <m:r>
                              <a:rPr lang="ru-RU" sz="3200" i="1"/>
                              <m:t>𝐴</m:t>
                            </m:r>
                          </m:e>
                        </m:acc>
                      </m:e>
                      <m:sub>
                        <m:r>
                          <a:rPr lang="ru-RU" sz="3200" i="1"/>
                          <m:t>𝑛</m:t>
                        </m:r>
                      </m:sub>
                      <m:sup>
                        <m:r>
                          <a:rPr lang="ru-RU" sz="3200" i="1"/>
                          <m:t>𝑘</m:t>
                        </m:r>
                      </m:sup>
                    </m:sSubSup>
                    <m:r>
                      <a:rPr lang="ru-RU" sz="3200" i="1"/>
                      <m:t>=</m:t>
                    </m:r>
                    <m:sSup>
                      <m:sSupPr>
                        <m:ctrlPr>
                          <a:rPr lang="ru-RU" sz="3200" i="1"/>
                        </m:ctrlPr>
                      </m:sSupPr>
                      <m:e>
                        <m:r>
                          <a:rPr lang="ru-RU" sz="3200" i="1"/>
                          <m:t>𝑛</m:t>
                        </m:r>
                      </m:e>
                      <m:sup>
                        <m:r>
                          <a:rPr lang="ru-RU" sz="3200" i="1"/>
                          <m:t>𝑘</m:t>
                        </m:r>
                      </m:sup>
                    </m:sSup>
                  </m:oMath>
                </a14:m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endParaRPr lang="ru-RU" sz="32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73238" y="4205137"/>
                <a:ext cx="11451771" cy="2387600"/>
              </a:xfrm>
              <a:blipFill>
                <a:blip r:embed="rId2"/>
                <a:stretch>
                  <a:fillRect l="-1171" t="-149105" r="-19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38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3116" y="209400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9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Кодовый </a:t>
            </a:r>
            <a:r>
              <a:rPr lang="ru-RU" sz="4000" dirty="0"/>
              <a:t>замок состоит из 6 барабанов,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на </a:t>
            </a:r>
            <a:r>
              <a:rPr lang="ru-RU" sz="4000" dirty="0"/>
              <a:t>каждом из которых цифры от 0 до 9.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/>
              <a:t>различных шестизначных числовых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кодов </a:t>
            </a:r>
            <a:r>
              <a:rPr lang="ru-RU" sz="4000" dirty="0"/>
              <a:t>существует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9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3481" y="328780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10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На </a:t>
            </a:r>
            <a:r>
              <a:rPr lang="ru-RU" sz="4000" dirty="0"/>
              <a:t>световой панели в ряд расположены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4 </a:t>
            </a:r>
            <a:r>
              <a:rPr lang="ru-RU" sz="4000" dirty="0"/>
              <a:t>лампочки, каждая из которых может гореть красным, жёлтым или зелёным цветом.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/>
              <a:t>различных сигналов можно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передать </a:t>
            </a:r>
            <a:r>
              <a:rPr lang="ru-RU" sz="4000" dirty="0"/>
              <a:t>с помощью панели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(</a:t>
            </a:r>
            <a:r>
              <a:rPr lang="ru-RU" sz="4000" dirty="0"/>
              <a:t>все лампочки должны гореть,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порядок </a:t>
            </a:r>
            <a:r>
              <a:rPr lang="ru-RU" sz="4000" dirty="0"/>
              <a:t>цветов имеет значение)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48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73238" y="4205137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3200" b="1" dirty="0"/>
                  <a:t>Сочетания без </a:t>
                </a:r>
                <a:r>
                  <a:rPr lang="ru-RU" sz="3200" b="1" dirty="0" smtClean="0"/>
                  <a:t>повторений</a:t>
                </a:r>
                <a:br>
                  <a:rPr lang="ru-RU" sz="3200" b="1" dirty="0" smtClean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Сочетаниями без повторений называются неупорядоченные выборки, содержащие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</m:oMath>
                </a14:m>
                <a:r>
                  <a:rPr lang="ru-RU" sz="3200" dirty="0"/>
                  <a:t> различных элементов из данных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элементов. Отметим, что «выборки неупорядоченные», т.е. выборки AB и ВА – это одно и тоже сочетание. Любой элемент может оказаться на любом из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</m:oMath>
                </a14:m>
                <a:r>
                  <a:rPr lang="ru-RU" sz="3200" dirty="0"/>
                  <a:t> мест, но использоваться может в выборке только один </a:t>
                </a:r>
                <a:r>
                  <a:rPr lang="ru-RU" sz="3200" dirty="0" smtClean="0"/>
                  <a:t>раз.</a:t>
                </a: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Формула для определения числа сочетаний без повторений: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3200" i="1"/>
                        </m:ctrlPr>
                      </m:sSubSupPr>
                      <m:e>
                        <m:r>
                          <a:rPr lang="en-US" sz="3200" i="1"/>
                          <m:t>𝐶</m:t>
                        </m:r>
                      </m:e>
                      <m:sub>
                        <m:r>
                          <a:rPr lang="ru-RU" sz="3200" i="1"/>
                          <m:t>𝑛</m:t>
                        </m:r>
                      </m:sub>
                      <m:sup>
                        <m:r>
                          <a:rPr lang="ru-RU" sz="3200" i="1"/>
                          <m:t>𝑘</m:t>
                        </m:r>
                      </m:sup>
                    </m:sSubSup>
                    <m:r>
                      <a:rPr lang="ru-RU" sz="3200" i="1"/>
                      <m:t>=</m:t>
                    </m:r>
                    <m:f>
                      <m:fPr>
                        <m:ctrlPr>
                          <a:rPr lang="ru-RU" sz="3200" i="1"/>
                        </m:ctrlPr>
                      </m:fPr>
                      <m:num>
                        <m:r>
                          <a:rPr lang="ru-RU" sz="3200" i="1"/>
                          <m:t>𝑛</m:t>
                        </m:r>
                        <m:r>
                          <a:rPr lang="ru-RU" sz="3200" i="1"/>
                          <m:t>!</m:t>
                        </m:r>
                      </m:num>
                      <m:den>
                        <m:d>
                          <m:dPr>
                            <m:ctrlPr>
                              <a:rPr lang="ru-RU" sz="3200" i="1"/>
                            </m:ctrlPr>
                          </m:dPr>
                          <m:e>
                            <m:r>
                              <a:rPr lang="ru-RU" sz="3200" i="1"/>
                              <m:t>𝑛</m:t>
                            </m:r>
                            <m:r>
                              <a:rPr lang="ru-RU" sz="3200" i="1"/>
                              <m:t>−</m:t>
                            </m:r>
                            <m:r>
                              <a:rPr lang="ru-RU" sz="3200" i="1"/>
                              <m:t>𝑘</m:t>
                            </m:r>
                          </m:e>
                        </m:d>
                        <m:r>
                          <a:rPr lang="ru-RU" sz="3200" i="1"/>
                          <m:t>!∙</m:t>
                        </m:r>
                        <m:r>
                          <a:rPr lang="ru-RU" sz="3200" i="1"/>
                          <m:t>𝑘</m:t>
                        </m:r>
                        <m:r>
                          <a:rPr lang="ru-RU" sz="3200" i="1"/>
                          <m:t>!</m:t>
                        </m:r>
                      </m:den>
                    </m:f>
                  </m:oMath>
                </a14:m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endParaRPr lang="ru-RU" sz="32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73238" y="4205137"/>
                <a:ext cx="11451771" cy="2387600"/>
              </a:xfrm>
              <a:blipFill>
                <a:blip r:embed="rId2"/>
                <a:stretch>
                  <a:fillRect l="-1064" t="-158568" r="-18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05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3509398"/>
            <a:ext cx="11451771" cy="2387600"/>
          </a:xfrm>
        </p:spPr>
        <p:txBody>
          <a:bodyPr>
            <a:noAutofit/>
          </a:bodyPr>
          <a:lstStyle/>
          <a:p>
            <a:r>
              <a:rPr lang="ru-RU" sz="2800" b="1" dirty="0"/>
              <a:t>Комбинаторика</a:t>
            </a:r>
            <a:r>
              <a:rPr lang="ru-RU" sz="2800" dirty="0"/>
              <a:t> – это раздел математики, который занимается подсчетом возможных вариантов расположения, комбинаций или выбора объектов, а также поиском закономерностей или структур, возникающих в результате такого расположения.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Комбинаторика </a:t>
            </a:r>
            <a:r>
              <a:rPr lang="ru-RU" sz="2800" dirty="0"/>
              <a:t>может, к примеру, ответить на такие вопросы:</a:t>
            </a:r>
            <a:br>
              <a:rPr lang="ru-RU" sz="2800" dirty="0"/>
            </a:br>
            <a:r>
              <a:rPr lang="ru-RU" sz="2800" dirty="0"/>
              <a:t>Сколько слов можно составить из определенного набора букв?</a:t>
            </a:r>
            <a:br>
              <a:rPr lang="ru-RU" sz="2800" dirty="0"/>
            </a:br>
            <a:r>
              <a:rPr lang="ru-RU" sz="2800" dirty="0"/>
              <a:t>Сколько подмножеств с определенным количеством элементов можно сформировать из исходного множества?</a:t>
            </a:r>
            <a:br>
              <a:rPr lang="ru-RU" sz="2800" dirty="0"/>
            </a:br>
            <a:r>
              <a:rPr lang="ru-RU" sz="2800" dirty="0"/>
              <a:t>Сколько существует путей из одной точки в другую в графе или сети?</a:t>
            </a:r>
            <a:br>
              <a:rPr lang="ru-RU" sz="2800" dirty="0"/>
            </a:br>
            <a:r>
              <a:rPr lang="ru-RU" sz="2800" dirty="0"/>
              <a:t>Сколькими способами мы можем выбрать </a:t>
            </a:r>
            <a:r>
              <a:rPr lang="en-US" sz="2800" dirty="0"/>
              <a:t>n</a:t>
            </a:r>
            <a:r>
              <a:rPr lang="ru-RU" sz="2800" dirty="0"/>
              <a:t> людей с определенными качествами из группы в </a:t>
            </a:r>
            <a:r>
              <a:rPr lang="en-US" sz="2800" dirty="0"/>
              <a:t>m</a:t>
            </a:r>
            <a:r>
              <a:rPr lang="ru-RU" sz="2800" dirty="0"/>
              <a:t> человек, чтобы сформировать команду?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7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3238" y="2610838"/>
            <a:ext cx="11454327" cy="2387600"/>
          </a:xfrm>
        </p:spPr>
        <p:txBody>
          <a:bodyPr>
            <a:noAutofit/>
          </a:bodyPr>
          <a:lstStyle/>
          <a:p>
            <a:r>
              <a:rPr lang="ru-RU" sz="3600" b="1" u="sng" dirty="0"/>
              <a:t>Задача </a:t>
            </a:r>
            <a:r>
              <a:rPr lang="ru-RU" sz="3600" b="1" u="sng" dirty="0" smtClean="0"/>
              <a:t>11</a:t>
            </a:r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dirty="0" smtClean="0"/>
              <a:t>Вася </a:t>
            </a:r>
            <a:r>
              <a:rPr lang="ru-RU" sz="3600" dirty="0"/>
              <a:t>составляет 6-буквенные слова, в которых есть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только </a:t>
            </a:r>
            <a:r>
              <a:rPr lang="ru-RU" sz="3600" dirty="0"/>
              <a:t>буквы К, А, Н, Т, причем буква К используется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/>
              <a:t>слове ровно 2 раза. Каждая из других допустимых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букв </a:t>
            </a:r>
            <a:r>
              <a:rPr lang="ru-RU" sz="3600" dirty="0"/>
              <a:t>может встречаться в слове любое количество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раз </a:t>
            </a:r>
            <a:r>
              <a:rPr lang="ru-RU" sz="3600" dirty="0"/>
              <a:t>или не встречаться совсем. </a:t>
            </a:r>
            <a:r>
              <a:rPr lang="ru-RU" sz="3600" dirty="0" smtClean="0"/>
              <a:t>Сколько </a:t>
            </a:r>
            <a:r>
              <a:rPr lang="ru-RU" sz="3600" dirty="0"/>
              <a:t>существует таких слов, </a:t>
            </a:r>
            <a:r>
              <a:rPr lang="ru-RU" sz="3600" dirty="0" smtClean="0"/>
              <a:t>которые </a:t>
            </a:r>
            <a:r>
              <a:rPr lang="ru-RU" sz="3600" dirty="0"/>
              <a:t>может написать Вася</a:t>
            </a:r>
            <a:r>
              <a:rPr lang="ru-RU" sz="3600" dirty="0" smtClean="0"/>
              <a:t>.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5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42" y="2921884"/>
            <a:ext cx="11454327" cy="2387600"/>
          </a:xfrm>
        </p:spPr>
        <p:txBody>
          <a:bodyPr>
            <a:noAutofit/>
          </a:bodyPr>
          <a:lstStyle/>
          <a:p>
            <a:r>
              <a:rPr lang="ru-RU" sz="3600" b="1" u="sng" dirty="0"/>
              <a:t>Задача </a:t>
            </a:r>
            <a:r>
              <a:rPr lang="ru-RU" sz="3600" b="1" u="sng" dirty="0" smtClean="0"/>
              <a:t>12</a:t>
            </a:r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Алиса </a:t>
            </a:r>
            <a:r>
              <a:rPr lang="ru-RU" sz="3600" dirty="0"/>
              <a:t>составляет 6-буквенные слова из букв М,А,Н,Г,У,С,Т. Каждая из букв может встречаться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сколько </a:t>
            </a:r>
            <a:r>
              <a:rPr lang="ru-RU" sz="3600" dirty="0"/>
              <a:t>угодно раз, причём первой буквой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не </a:t>
            </a:r>
            <a:r>
              <a:rPr lang="ru-RU" sz="3600" dirty="0"/>
              <a:t>может быть А, буква У должна встречаться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не </a:t>
            </a:r>
            <a:r>
              <a:rPr lang="ru-RU" sz="3600" dirty="0"/>
              <a:t>менее 1 раза. Также в записи должны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быть </a:t>
            </a:r>
            <a:r>
              <a:rPr lang="ru-RU" sz="3600" dirty="0"/>
              <a:t>ровно две буквы М. Сколько различных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слов </a:t>
            </a:r>
            <a:r>
              <a:rPr lang="ru-RU" sz="3600" dirty="0"/>
              <a:t>может составить Алиса</a:t>
            </a:r>
            <a:r>
              <a:rPr lang="ru-RU" sz="3600" dirty="0" smtClean="0"/>
              <a:t>.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2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4029" y="236529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13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/>
              <a:t>существует различных символьных последовательностей длины 5, которые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содержат </a:t>
            </a:r>
            <a:r>
              <a:rPr lang="ru-RU" sz="4000" dirty="0"/>
              <a:t>ровно 3 символа из алфавита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{</a:t>
            </a:r>
            <a:r>
              <a:rPr lang="en-US" sz="4000" dirty="0"/>
              <a:t>A</a:t>
            </a:r>
            <a:r>
              <a:rPr lang="ru-RU" sz="4000" dirty="0"/>
              <a:t>,</a:t>
            </a:r>
            <a:r>
              <a:rPr lang="en-US" sz="4000" dirty="0"/>
              <a:t>B</a:t>
            </a:r>
            <a:r>
              <a:rPr lang="ru-RU" sz="4000" dirty="0"/>
              <a:t>} и 2 символа из алфавита {</a:t>
            </a:r>
            <a:r>
              <a:rPr lang="en-US" sz="4000" dirty="0"/>
              <a:t>C</a:t>
            </a:r>
            <a:r>
              <a:rPr lang="ru-RU" sz="4000" dirty="0"/>
              <a:t>,</a:t>
            </a:r>
            <a:r>
              <a:rPr lang="en-US" sz="4000" dirty="0"/>
              <a:t>D</a:t>
            </a:r>
            <a:r>
              <a:rPr lang="ru-RU" sz="4000" dirty="0"/>
              <a:t>,</a:t>
            </a:r>
            <a:r>
              <a:rPr lang="en-US" sz="4000" dirty="0"/>
              <a:t>E</a:t>
            </a:r>
            <a:r>
              <a:rPr lang="ru-RU" sz="4000" dirty="0"/>
              <a:t>,</a:t>
            </a:r>
            <a:r>
              <a:rPr lang="en-US" sz="4000" dirty="0"/>
              <a:t>F</a:t>
            </a:r>
            <a:r>
              <a:rPr lang="ru-RU" sz="4000" dirty="0"/>
              <a:t>}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6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263907" y="5309484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3200" b="1" dirty="0"/>
                  <a:t>Сочетания с </a:t>
                </a:r>
                <a:r>
                  <a:rPr lang="ru-RU" sz="3200" b="1" dirty="0" smtClean="0"/>
                  <a:t>повторениями</a:t>
                </a:r>
                <a:br>
                  <a:rPr lang="ru-RU" sz="3200" b="1" dirty="0" smtClean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Сочетаниями с повторениями называются неупорядоченные выборки, содержащие </a:t>
                </a:r>
                <a14:m>
                  <m:oMath xmlns:m="http://schemas.openxmlformats.org/officeDocument/2006/math">
                    <m:r>
                      <a:rPr lang="ru-RU" sz="3200" i="1"/>
                      <m:t>𝑚</m:t>
                    </m:r>
                  </m:oMath>
                </a14:m>
                <a:r>
                  <a:rPr lang="ru-RU" sz="3200" dirty="0"/>
                  <a:t> элементов из данных </a:t>
                </a:r>
                <a14:m>
                  <m:oMath xmlns:m="http://schemas.openxmlformats.org/officeDocument/2006/math">
                    <m:r>
                      <a:rPr lang="ru-RU" sz="3200" i="1"/>
                      <m:t>𝑘</m:t>
                    </m:r>
                  </m:oMath>
                </a14:m>
                <a:r>
                  <a:rPr lang="ru-RU" sz="3200" dirty="0"/>
                  <a:t> элементов, причем каждый элемент исходной совокупности может участвовать в сочетании несколько </a:t>
                </a:r>
                <a:r>
                  <a:rPr lang="ru-RU" sz="3200" dirty="0" smtClean="0"/>
                  <a:t>раз.</a:t>
                </a: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При этом наборы AB и ВА – это одно и тоже сочетание, любой элемент может оказаться на любом из </a:t>
                </a:r>
                <a14:m>
                  <m:oMath xmlns:m="http://schemas.openxmlformats.org/officeDocument/2006/math">
                    <m:r>
                      <a:rPr lang="ru-RU" sz="3200" i="1"/>
                      <m:t>𝑚</m:t>
                    </m:r>
                  </m:oMath>
                </a14:m>
                <a:r>
                  <a:rPr lang="ru-RU" sz="3200" dirty="0"/>
                  <a:t> мест, и использоваться может в наборе несколько раз. Порядок элементов в выборке не важен. Формула для определения числа сочетаний с повторениями: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3200" i="1"/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ru-RU" sz="3200" i="1"/>
                            </m:ctrlPr>
                          </m:accPr>
                          <m:e>
                            <m:r>
                              <a:rPr lang="en-US" sz="3200" i="1"/>
                              <m:t>𝐶</m:t>
                            </m:r>
                          </m:e>
                        </m:acc>
                      </m:e>
                      <m:sub>
                        <m:r>
                          <a:rPr lang="ru-RU" sz="3200" i="1"/>
                          <m:t>𝑛</m:t>
                        </m:r>
                      </m:sub>
                      <m:sup>
                        <m:r>
                          <a:rPr lang="ru-RU" sz="3200" i="1"/>
                          <m:t>𝑚</m:t>
                        </m:r>
                      </m:sup>
                    </m:sSubSup>
                    <m:r>
                      <a:rPr lang="ru-RU" sz="3200" i="1"/>
                      <m:t>=</m:t>
                    </m:r>
                    <m:sSubSup>
                      <m:sSubSupPr>
                        <m:ctrlPr>
                          <a:rPr lang="ru-RU" sz="3200" i="1"/>
                        </m:ctrlPr>
                      </m:sSubSupPr>
                      <m:e>
                        <m:r>
                          <a:rPr lang="ru-RU" sz="3200" i="1"/>
                          <m:t>𝐶</m:t>
                        </m:r>
                      </m:e>
                      <m:sub>
                        <m:r>
                          <a:rPr lang="ru-RU" sz="3200" i="1"/>
                          <m:t>𝑛</m:t>
                        </m:r>
                        <m:r>
                          <a:rPr lang="ru-RU" sz="3200" i="1"/>
                          <m:t>+</m:t>
                        </m:r>
                        <m:r>
                          <a:rPr lang="ru-RU" sz="3200" i="1"/>
                          <m:t>𝑚</m:t>
                        </m:r>
                        <m:r>
                          <a:rPr lang="ru-RU" sz="3200" i="1"/>
                          <m:t>−1</m:t>
                        </m:r>
                      </m:sub>
                      <m:sup>
                        <m:r>
                          <a:rPr lang="ru-RU" sz="3200" i="1"/>
                          <m:t>𝑚</m:t>
                        </m:r>
                      </m:sup>
                    </m:sSubSup>
                    <m:r>
                      <a:rPr lang="ru-RU" sz="3200" i="1"/>
                      <m:t>=</m:t>
                    </m:r>
                    <m:f>
                      <m:fPr>
                        <m:ctrlPr>
                          <a:rPr lang="ru-RU" sz="3200" i="1"/>
                        </m:ctrlPr>
                      </m:fPr>
                      <m:num>
                        <m:d>
                          <m:dPr>
                            <m:ctrlPr>
                              <a:rPr lang="ru-RU" sz="3200" i="1"/>
                            </m:ctrlPr>
                          </m:dPr>
                          <m:e>
                            <m:r>
                              <a:rPr lang="ru-RU" sz="3200" i="1"/>
                              <m:t>𝑛</m:t>
                            </m:r>
                            <m:r>
                              <a:rPr lang="ru-RU" sz="3200" i="1"/>
                              <m:t>+</m:t>
                            </m:r>
                            <m:r>
                              <a:rPr lang="ru-RU" sz="3200" i="1"/>
                              <m:t>𝑚</m:t>
                            </m:r>
                            <m:r>
                              <a:rPr lang="ru-RU" sz="3200" i="1"/>
                              <m:t>−1</m:t>
                            </m:r>
                          </m:e>
                        </m:d>
                        <m:r>
                          <a:rPr lang="ru-RU" sz="3200" i="1"/>
                          <m:t>!</m:t>
                        </m:r>
                      </m:num>
                      <m:den>
                        <m:r>
                          <a:rPr lang="ru-RU" sz="3200" i="1"/>
                          <m:t>𝑚</m:t>
                        </m:r>
                        <m:r>
                          <a:rPr lang="ru-RU" sz="3200" i="1"/>
                          <m:t>!∙</m:t>
                        </m:r>
                        <m:d>
                          <m:dPr>
                            <m:ctrlPr>
                              <a:rPr lang="ru-RU" sz="3200" i="1"/>
                            </m:ctrlPr>
                          </m:dPr>
                          <m:e>
                            <m:r>
                              <a:rPr lang="ru-RU" sz="3200" i="1"/>
                              <m:t>𝑛</m:t>
                            </m:r>
                            <m:r>
                              <a:rPr lang="ru-RU" sz="3200" i="1"/>
                              <m:t>−1</m:t>
                            </m:r>
                          </m:e>
                        </m:d>
                        <m:r>
                          <a:rPr lang="ru-RU" sz="3200" i="1"/>
                          <m:t>!</m:t>
                        </m:r>
                      </m:den>
                    </m:f>
                  </m:oMath>
                </a14:m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endParaRPr lang="ru-RU" sz="32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63907" y="5309484"/>
                <a:ext cx="11451771" cy="2387600"/>
              </a:xfrm>
              <a:blipFill>
                <a:blip r:embed="rId2"/>
                <a:stretch>
                  <a:fillRect l="-1118" t="-195663" r="-19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2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3116" y="328780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u="sng" dirty="0"/>
              <a:t>Задача </a:t>
            </a:r>
            <a:r>
              <a:rPr lang="ru-RU" sz="4000" u="sng" dirty="0" smtClean="0"/>
              <a:t>14</a:t>
            </a:r>
            <a:br>
              <a:rPr lang="ru-RU" sz="4000" u="sng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Нужно </a:t>
            </a:r>
            <a:r>
              <a:rPr lang="ru-RU" sz="4000" dirty="0"/>
              <a:t>отобрать 4-х программистов для участия в проекте. Многочисленных претендентов можно разделить на две категории: желающих работать удаленно и предпочитающих работу в офисе. Сколько всего комбинаций из любителей офиса и </a:t>
            </a:r>
            <a:r>
              <a:rPr lang="ru-RU" sz="4000" dirty="0" err="1"/>
              <a:t>удалёнки</a:t>
            </a:r>
            <a:r>
              <a:rPr lang="ru-RU" sz="4000" dirty="0"/>
              <a:t> может оказаться в выбранной четвёрке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80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42" y="2921884"/>
            <a:ext cx="11454327" cy="2387600"/>
          </a:xfrm>
        </p:spPr>
        <p:txBody>
          <a:bodyPr>
            <a:noAutofit/>
          </a:bodyPr>
          <a:lstStyle/>
          <a:p>
            <a:r>
              <a:rPr lang="ru-RU" sz="3600" b="1" u="sng" dirty="0"/>
              <a:t>Задача </a:t>
            </a:r>
            <a:r>
              <a:rPr lang="ru-RU" sz="3600" b="1" u="sng" dirty="0" smtClean="0"/>
              <a:t>15</a:t>
            </a:r>
            <a:r>
              <a:rPr lang="ru-RU" sz="3600" b="1" dirty="0" smtClean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На </a:t>
            </a:r>
            <a:r>
              <a:rPr lang="ru-RU" sz="3600" dirty="0"/>
              <a:t>сайте подготовки к ОГЭ по информатике имеются разделы: количественные параметры информационных объектов, значение логического выражения, формальные описания реальных объектов и процессов и т.д., по всем 15 заданиям экзамена. Ученик выбирает 4 задачи. Сколько существует вариантов выбора</a:t>
            </a:r>
            <a:r>
              <a:rPr lang="ru-RU" sz="3600" dirty="0" smtClean="0"/>
              <a:t>.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52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3908" y="2094003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16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Сколько </a:t>
            </a:r>
            <a:r>
              <a:rPr lang="ru-RU" sz="4000" dirty="0"/>
              <a:t>существует чисел, делящихся на 5, десятичная запись которых содержит 7 цифр, причём все цифры различны и никакие две чётные и две нечётные цифры не стоят рядом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19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969" y="3038221"/>
            <a:ext cx="11454327" cy="2387600"/>
          </a:xfrm>
        </p:spPr>
        <p:txBody>
          <a:bodyPr>
            <a:noAutofit/>
          </a:bodyPr>
          <a:lstStyle/>
          <a:p>
            <a:r>
              <a:rPr lang="ru-RU" sz="3600" u="sng" dirty="0"/>
              <a:t>Задача </a:t>
            </a:r>
            <a:r>
              <a:rPr lang="ru-RU" sz="3600" u="sng" dirty="0" smtClean="0"/>
              <a:t>17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Согласно </a:t>
            </a:r>
            <a:r>
              <a:rPr lang="ru-RU" sz="3600" dirty="0"/>
              <a:t>государственному стандарту, автомобильный номерной знак состоит из 3 цифр и 3 букв. При этом недопустим номер с тремя нулями, а буквы выбираются из набора А, В, Е, К, М, Н, О, Р, С, Т, У, Х  (используются только те буквы кириллицы, написание которых совпадает с латинскими буквами). Сколько различных номерных знаков можно составить для региона</a:t>
            </a:r>
            <a:r>
              <a:rPr lang="ru-RU" sz="3600" dirty="0" smtClean="0"/>
              <a:t>.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28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395" y="2302726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18</a:t>
            </a:r>
            <a:r>
              <a:rPr lang="ru-RU" sz="4000" b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Сколько </a:t>
            </a:r>
            <a:r>
              <a:rPr lang="ru-RU" sz="4000" dirty="0"/>
              <a:t>существует различных четырехзначных чисел, записанных в восьмеричной системе счисления, в записи которых есть ровно две одинаковые цифры, стоящие рядом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3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13" y="2292786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19</a:t>
            </a:r>
            <a:r>
              <a:rPr lang="ru-RU" sz="4000" b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Составляют </a:t>
            </a:r>
            <a:r>
              <a:rPr lang="ru-RU" sz="4000" dirty="0"/>
              <a:t>5-буквенные слова из букв слова ПЯТНИЦА. Найти количество слов, которые не начинаются с Н и в которых есть только одна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буква </a:t>
            </a:r>
            <a:r>
              <a:rPr lang="ru-RU" sz="4000" dirty="0"/>
              <a:t>Я. Буквы в слове могут повторяться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05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4000" b="1" dirty="0"/>
                  <a:t>Правило произведения</a:t>
                </a:r>
                <a:r>
                  <a:rPr lang="ru-RU" sz="4000" b="1" dirty="0" smtClean="0"/>
                  <a:t>.</a:t>
                </a:r>
                <a:br>
                  <a:rPr lang="ru-RU" sz="4000" b="1" dirty="0" smtClean="0"/>
                </a:br>
                <a:r>
                  <a:rPr lang="ru-RU" sz="4000" dirty="0"/>
                  <a:t/>
                </a:r>
                <a:br>
                  <a:rPr lang="ru-RU" sz="4000" dirty="0"/>
                </a:br>
                <a:r>
                  <a:rPr lang="ru-RU" sz="4000" dirty="0"/>
                  <a:t>Если элемент A можно выбрать </a:t>
                </a:r>
                <a14:m>
                  <m:oMath xmlns:m="http://schemas.openxmlformats.org/officeDocument/2006/math">
                    <m:r>
                      <a:rPr lang="ru-RU" sz="4000" i="1"/>
                      <m:t>𝑛</m:t>
                    </m:r>
                  </m:oMath>
                </a14:m>
                <a:r>
                  <a:rPr lang="ru-RU" sz="4000" dirty="0"/>
                  <a:t> способами, а элемент B можно выбрать </a:t>
                </a:r>
                <a14:m>
                  <m:oMath xmlns:m="http://schemas.openxmlformats.org/officeDocument/2006/math">
                    <m:r>
                      <a:rPr lang="ru-RU" sz="4000" i="1"/>
                      <m:t>𝑚</m:t>
                    </m:r>
                  </m:oMath>
                </a14:m>
                <a:r>
                  <a:rPr lang="ru-RU" sz="4000" dirty="0"/>
                  <a:t> способами, то пару элементов А и B можно выбрать </a:t>
                </a:r>
                <a14:m>
                  <m:oMath xmlns:m="http://schemas.openxmlformats.org/officeDocument/2006/math">
                    <m:r>
                      <a:rPr lang="ru-RU" sz="4000" i="1"/>
                      <m:t>𝑛</m:t>
                    </m:r>
                    <m:r>
                      <a:rPr lang="ru-RU" sz="4000" i="1"/>
                      <m:t> ∙ </m:t>
                    </m:r>
                    <m:r>
                      <a:rPr lang="ru-RU" sz="4000" i="1"/>
                      <m:t>𝑚</m:t>
                    </m:r>
                  </m:oMath>
                </a14:m>
                <a:r>
                  <a:rPr lang="ru-RU" sz="4000" dirty="0"/>
                  <a:t> способами. Закон умножения – это логическое «И», при котором нас интересует одновременное выполнение и первого, и второго </a:t>
                </a:r>
                <a:r>
                  <a:rPr lang="ru-RU" sz="4000" dirty="0" smtClean="0"/>
                  <a:t>действия.</a:t>
                </a:r>
                <a:endParaRPr lang="ru-RU" sz="16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  <a:blipFill>
                <a:blip r:embed="rId2"/>
                <a:stretch>
                  <a:fillRect l="-266" t="-95141" r="-1437" b="-109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81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969" y="2362360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20</a:t>
            </a:r>
            <a:r>
              <a:rPr lang="ru-RU" sz="4000" b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Дано </a:t>
            </a:r>
            <a:r>
              <a:rPr lang="ru-RU" sz="4000" dirty="0"/>
              <a:t>слово «информатика». Сколько существует способов поменять местами буквы в этом слове так, чтобы в полученном буквосочетании согласные были упорядочены по алфавиту слева направо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9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508" y="4115684"/>
            <a:ext cx="11454327" cy="23876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/>
              <a:t>Комбинаторика</a:t>
            </a:r>
            <a:r>
              <a:rPr lang="ru-RU" sz="2400" dirty="0"/>
              <a:t> играет важную роль в информатике. Мы неоднократно встречаемся с комбинаторными приемами решения в задачах на графы и деревья, логические уравнения и IP-адресацию. Она помогает решать задачи, связанные с перебором и подсчётом различных комбинаций объектов.</a:t>
            </a:r>
            <a:br>
              <a:rPr lang="ru-RU" sz="2400" dirty="0"/>
            </a:br>
            <a:r>
              <a:rPr lang="ru-RU" sz="2400" b="1" dirty="0"/>
              <a:t>Комбинаторные методы</a:t>
            </a:r>
            <a:r>
              <a:rPr lang="ru-RU" sz="2400" dirty="0"/>
              <a:t> используются не только для решения задач, но и в следующих областях информатики:</a:t>
            </a:r>
            <a:br>
              <a:rPr lang="ru-RU" sz="2400" dirty="0"/>
            </a:br>
            <a:r>
              <a:rPr lang="ru-RU" sz="2400" dirty="0" smtClean="0"/>
              <a:t>1. Сжатие </a:t>
            </a:r>
            <a:r>
              <a:rPr lang="ru-RU" sz="2400" dirty="0"/>
              <a:t>данных. </a:t>
            </a:r>
            <a:br>
              <a:rPr lang="ru-RU" sz="2400" dirty="0"/>
            </a:br>
            <a:r>
              <a:rPr lang="ru-RU" sz="2400" dirty="0" smtClean="0"/>
              <a:t>  2. Криптография</a:t>
            </a:r>
            <a:r>
              <a:rPr lang="ru-RU" sz="2400" dirty="0"/>
              <a:t>. </a:t>
            </a:r>
            <a:br>
              <a:rPr lang="ru-RU" sz="2400" dirty="0"/>
            </a:br>
            <a:r>
              <a:rPr lang="ru-RU" sz="2400" dirty="0" smtClean="0"/>
              <a:t>    3. Теория </a:t>
            </a:r>
            <a:r>
              <a:rPr lang="ru-RU" sz="2400" dirty="0"/>
              <a:t>графов. </a:t>
            </a:r>
            <a:br>
              <a:rPr lang="ru-RU" sz="2400" dirty="0"/>
            </a:br>
            <a:r>
              <a:rPr lang="ru-RU" sz="2400" dirty="0" smtClean="0"/>
              <a:t>      4. Анализ </a:t>
            </a:r>
            <a:r>
              <a:rPr lang="ru-RU" sz="2400" dirty="0"/>
              <a:t>алгоритмов. </a:t>
            </a:r>
            <a:br>
              <a:rPr lang="ru-RU" sz="2400" dirty="0"/>
            </a:br>
            <a:r>
              <a:rPr lang="ru-RU" sz="2400" dirty="0" smtClean="0"/>
              <a:t>        5. Теория </a:t>
            </a:r>
            <a:r>
              <a:rPr lang="ru-RU" sz="2400" dirty="0"/>
              <a:t>кодирования. </a:t>
            </a:r>
            <a:br>
              <a:rPr lang="ru-RU" sz="2400" dirty="0"/>
            </a:br>
            <a:r>
              <a:rPr lang="ru-RU" sz="2400" dirty="0" smtClean="0"/>
              <a:t>          6. Искусственный </a:t>
            </a:r>
            <a:r>
              <a:rPr lang="ru-RU" sz="2400" dirty="0"/>
              <a:t>интеллект. </a:t>
            </a:r>
            <a:br>
              <a:rPr lang="ru-RU" sz="2400" dirty="0"/>
            </a:br>
            <a:r>
              <a:rPr lang="ru-RU" sz="2400" dirty="0" smtClean="0"/>
              <a:t>            7. Теория </a:t>
            </a:r>
            <a:r>
              <a:rPr lang="ru-RU" sz="2400" dirty="0"/>
              <a:t>информации. </a:t>
            </a:r>
            <a:br>
              <a:rPr lang="ru-RU" sz="2400" dirty="0"/>
            </a:br>
            <a:r>
              <a:rPr lang="ru-RU" sz="2400" dirty="0" smtClean="0"/>
              <a:t>              8. Базы </a:t>
            </a:r>
            <a:r>
              <a:rPr lang="ru-RU" sz="2400" dirty="0"/>
              <a:t>данных. </a:t>
            </a:r>
            <a:br>
              <a:rPr lang="ru-RU" sz="2400" dirty="0"/>
            </a:br>
            <a:r>
              <a:rPr lang="ru-RU" sz="2400" b="1" dirty="0" smtClean="0"/>
              <a:t>Комбинаторика</a:t>
            </a:r>
            <a:r>
              <a:rPr lang="ru-RU" sz="2400" dirty="0" smtClean="0"/>
              <a:t> </a:t>
            </a:r>
            <a:r>
              <a:rPr lang="ru-RU" sz="2400" dirty="0"/>
              <a:t>является важным инструментом для решения многих задач в информатике, обеспечивая более эффективное и надёжное функционирование информационных систем.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.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6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42" y="1507594"/>
            <a:ext cx="11454327" cy="2387600"/>
          </a:xfrm>
        </p:spPr>
        <p:txBody>
          <a:bodyPr>
            <a:noAutofit/>
          </a:bodyPr>
          <a:lstStyle/>
          <a:p>
            <a:r>
              <a:rPr lang="ru-RU" sz="7200" b="1" dirty="0" smtClean="0"/>
              <a:t>СПАСИБО ЗА ВНИМАНИЕ!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5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3042258"/>
            <a:ext cx="11451771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1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Сколько </a:t>
            </a:r>
            <a:r>
              <a:rPr lang="ru-RU" sz="4000" dirty="0"/>
              <a:t>слов длины 4, начинающихся с согласной буквы и заканчивающихся гласной буквой, можно составить из букв К, Р, Е, С, Л, О? Каждая буква может входить в слово несколько раз. Слова не обязательно должны быть осмысленными словами русского </a:t>
            </a:r>
            <a:r>
              <a:rPr lang="ru-RU" sz="4000" dirty="0" smtClean="0"/>
              <a:t>языка.</a:t>
            </a:r>
            <a:endParaRPr lang="ru-RU" sz="105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3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4000" b="1" dirty="0"/>
                  <a:t>Правило </a:t>
                </a:r>
                <a:r>
                  <a:rPr lang="ru-RU" sz="4000" b="1" dirty="0" smtClean="0"/>
                  <a:t>сложения</a:t>
                </a:r>
                <a:r>
                  <a:rPr lang="ru-RU" sz="4000" dirty="0" smtClean="0"/>
                  <a:t/>
                </a:r>
                <a:br>
                  <a:rPr lang="ru-RU" sz="4000" dirty="0" smtClean="0"/>
                </a:br>
                <a:r>
                  <a:rPr lang="ru-RU" sz="4000" dirty="0"/>
                  <a:t/>
                </a:r>
                <a:br>
                  <a:rPr lang="ru-RU" sz="4000" dirty="0"/>
                </a:br>
                <a:r>
                  <a:rPr lang="ru-RU" sz="4000" dirty="0"/>
                  <a:t>Если элемент A можно выбрать n способами, а элемент B можно выбрать </a:t>
                </a:r>
                <a14:m>
                  <m:oMath xmlns:m="http://schemas.openxmlformats.org/officeDocument/2006/math">
                    <m:r>
                      <a:rPr lang="ru-RU" sz="4000" i="1"/>
                      <m:t>𝑚</m:t>
                    </m:r>
                  </m:oMath>
                </a14:m>
                <a:r>
                  <a:rPr lang="ru-RU" sz="4000" dirty="0"/>
                  <a:t> способами, то выбрать A или B можно </a:t>
                </a:r>
                <a14:m>
                  <m:oMath xmlns:m="http://schemas.openxmlformats.org/officeDocument/2006/math">
                    <m:r>
                      <a:rPr lang="ru-RU" sz="4000" i="1"/>
                      <m:t>𝑛</m:t>
                    </m:r>
                    <m:r>
                      <a:rPr lang="ru-RU" sz="4000" i="1"/>
                      <m:t> + </m:t>
                    </m:r>
                    <m:r>
                      <a:rPr lang="ru-RU" sz="4000" i="1"/>
                      <m:t>𝑚</m:t>
                    </m:r>
                  </m:oMath>
                </a14:m>
                <a:r>
                  <a:rPr lang="ru-RU" sz="4000" dirty="0"/>
                  <a:t> способами. Чтобы использовать правило сложения необходимо определить количество элементов в каждой группе и убедиться, что в различных группах, из которых выбирают элемент, нет одинаковых элементов</a:t>
                </a:r>
                <a:r>
                  <a:rPr lang="ru-RU" sz="4000" dirty="0" smtClean="0"/>
                  <a:t>.</a:t>
                </a:r>
                <a:endParaRPr lang="ru-RU" sz="40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  <a:blipFill>
                <a:blip r:embed="rId2"/>
                <a:stretch>
                  <a:fillRect l="-1597" t="-118159" r="-2661" b="-109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6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3042258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2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Азбука </a:t>
            </a:r>
            <a:r>
              <a:rPr lang="ru-RU" sz="4000" dirty="0"/>
              <a:t>Морзе позволяет кодировать символы для сообщений по радиосвязи, задавая комбинацию точек и тире. </a:t>
            </a:r>
            <a:r>
              <a:rPr lang="ru-RU" sz="4000" dirty="0" smtClean="0"/>
              <a:t>Сколько </a:t>
            </a:r>
            <a:r>
              <a:rPr lang="ru-RU" sz="4000" dirty="0"/>
              <a:t>различных символов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(</a:t>
            </a:r>
            <a:r>
              <a:rPr lang="ru-RU" sz="4000" dirty="0"/>
              <a:t>цифр, букв, знаков пунктуации и т.д.) можно закодировать, используя код азбуки Морзе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длиной </a:t>
            </a:r>
            <a:r>
              <a:rPr lang="ru-RU" sz="4000" dirty="0"/>
              <a:t>не менее трёх и не более четырёх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сигналов (</a:t>
            </a:r>
            <a:r>
              <a:rPr lang="ru-RU" sz="4000" dirty="0"/>
              <a:t>точек и тире)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0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</p:spPr>
            <p:txBody>
              <a:bodyPr>
                <a:noAutofit/>
              </a:bodyPr>
              <a:lstStyle/>
              <a:p>
                <a:r>
                  <a:rPr lang="ru-RU" sz="3200" b="1" dirty="0"/>
                  <a:t>Перестановки без </a:t>
                </a:r>
                <a:r>
                  <a:rPr lang="ru-RU" sz="3200" b="1" dirty="0" smtClean="0"/>
                  <a:t>повторений</a:t>
                </a:r>
                <a:br>
                  <a:rPr lang="ru-RU" sz="3200" b="1" dirty="0" smtClean="0"/>
                </a:br>
                <a:r>
                  <a:rPr lang="ru-RU" sz="3200" dirty="0"/>
                  <a:t/>
                </a:r>
                <a:br>
                  <a:rPr lang="ru-RU" sz="3200" dirty="0"/>
                </a:br>
                <a:r>
                  <a:rPr lang="ru-RU" sz="3200" dirty="0"/>
                  <a:t>Классической задачей комбинаторики является задача о числе перестановок без повторения, содержание которой можно выразить вопросом: сколькими способами можно разместить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различных предметов на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различных местах?</a:t>
                </a:r>
                <a:br>
                  <a:rPr lang="ru-RU" sz="3200" dirty="0"/>
                </a:br>
                <a:r>
                  <a:rPr lang="ru-RU" sz="3200" dirty="0"/>
                  <a:t>Перестановками называются наборы, состоящие из одного и того же количества элементов, отличающихся только порядком следования элементов.</a:t>
                </a:r>
                <a:br>
                  <a:rPr lang="ru-RU" sz="3200" dirty="0"/>
                </a:br>
                <a:r>
                  <a:rPr lang="ru-RU" sz="3200" dirty="0"/>
                  <a:t>Обозначение: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/>
                        </m:ctrlPr>
                      </m:sSubPr>
                      <m:e>
                        <m:r>
                          <a:rPr lang="en-US" sz="3200" i="1"/>
                          <m:t>𝑃</m:t>
                        </m:r>
                      </m:e>
                      <m:sub>
                        <m:r>
                          <a:rPr lang="ru-RU" sz="3200" i="1"/>
                          <m:t>𝑛</m:t>
                        </m:r>
                      </m:sub>
                    </m:sSub>
                  </m:oMath>
                </a14:m>
                <a:r>
                  <a:rPr lang="ru-RU" sz="3200" dirty="0"/>
                  <a:t>, где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— количество элементов множества. Число перестановок без повторений из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</m:oMath>
                </a14:m>
                <a:r>
                  <a:rPr lang="ru-RU" sz="3200" dirty="0"/>
                  <a:t> элементов равно </a:t>
                </a:r>
                <a14:m>
                  <m:oMath xmlns:m="http://schemas.openxmlformats.org/officeDocument/2006/math">
                    <m:r>
                      <a:rPr lang="ru-RU" sz="3200" i="1"/>
                      <m:t>𝑛</m:t>
                    </m:r>
                    <m:r>
                      <a:rPr lang="ru-RU" sz="3200" i="1"/>
                      <m:t>!</m:t>
                    </m:r>
                  </m:oMath>
                </a14:m>
                <a:r>
                  <a:rPr lang="ru-RU" sz="3200" dirty="0" smtClean="0"/>
                  <a:t>.</a:t>
                </a:r>
                <a:endParaRPr lang="ru-RU" sz="3200" b="1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3360" y="3509398"/>
                <a:ext cx="11451771" cy="2387600"/>
              </a:xfrm>
              <a:blipFill>
                <a:blip r:embed="rId2"/>
                <a:stretch>
                  <a:fillRect l="-160" t="-111765" r="-639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32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3042258"/>
            <a:ext cx="11454327" cy="2387600"/>
          </a:xfrm>
        </p:spPr>
        <p:txBody>
          <a:bodyPr>
            <a:noAutofit/>
          </a:bodyPr>
          <a:lstStyle/>
          <a:p>
            <a:r>
              <a:rPr lang="ru-RU" sz="4000" b="1" u="sng" dirty="0"/>
              <a:t>Задача </a:t>
            </a:r>
            <a:r>
              <a:rPr lang="ru-RU" sz="4000" b="1" u="sng" dirty="0" smtClean="0"/>
              <a:t>3</a:t>
            </a:r>
            <a:r>
              <a:rPr lang="ru-RU" sz="4000" dirty="0" smtClean="0"/>
              <a:t> </a:t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Вася </a:t>
            </a:r>
            <a:r>
              <a:rPr lang="ru-RU" sz="4000" dirty="0"/>
              <a:t>составляет 5-буквенные слова из пятибуквенного алфавита (A, В, С, Д, Х). Каждая из допустимых букв может встречаться в слове только один раз. Словом, считается любая допустимая последовательность букв, не обязательно осмысленная. Сколько существует таких слов, которые может написать Вася</a:t>
            </a:r>
            <a:r>
              <a:rPr lang="ru-RU" sz="4000" dirty="0" smtClean="0"/>
              <a:t>.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3360" y="3042258"/>
            <a:ext cx="11454327" cy="2387600"/>
          </a:xfrm>
        </p:spPr>
        <p:txBody>
          <a:bodyPr>
            <a:noAutofit/>
          </a:bodyPr>
          <a:lstStyle/>
          <a:p>
            <a:r>
              <a:rPr lang="ru-RU" sz="4400" b="1" u="sng" dirty="0"/>
              <a:t>Задача </a:t>
            </a:r>
            <a:r>
              <a:rPr lang="ru-RU" sz="4400" b="1" u="sng" dirty="0" smtClean="0"/>
              <a:t>4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Сколькими </a:t>
            </a:r>
            <a:r>
              <a:rPr lang="ru-RU" sz="4400" dirty="0"/>
              <a:t>способами можно разместить на полке 7 книг? Если среди книг – один трёхтомник, тома которого нужно ставить рядом (в любом порядке), сколько способов останется</a:t>
            </a:r>
            <a:r>
              <a:rPr lang="ru-RU" sz="4400" dirty="0" smtClean="0"/>
              <a:t>.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8732" y="448160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ru-RU" dirty="0" smtClean="0"/>
          </a:p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60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191</Words>
  <Application>Microsoft Office PowerPoint</Application>
  <PresentationFormat>Широкоэкранный</PresentationFormat>
  <Paragraphs>100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Тема Office</vt:lpstr>
      <vt:lpstr>КОМБИНАТОРИКА В ИНФОРМАТИКЕ</vt:lpstr>
      <vt:lpstr>Комбинаторика – это раздел математики, который занимается подсчетом возможных вариантов расположения, комбинаций или выбора объектов, а также поиском закономерностей или структур, возникающих в результате такого расположения.     Комбинаторика может, к примеру, ответить на такие вопросы: Сколько слов можно составить из определенного набора букв? Сколько подмножеств с определенным количеством элементов можно сформировать из исходного множества? Сколько существует путей из одной точки в другую в графе или сети? Сколькими способами мы можем выбрать n людей с определенными качествами из группы в m человек, чтобы сформировать команду?</vt:lpstr>
      <vt:lpstr>Правило произведения.  Если элемент A можно выбрать n способами, а элемент B можно выбрать m способами, то пару элементов А и B можно выбрать n ∙ m способами. Закон умножения – это логическое «И», при котором нас интересует одновременное выполнение и первого, и второго действия.</vt:lpstr>
      <vt:lpstr>Задача 1  Сколько слов длины 4, начинающихся с согласной буквы и заканчивающихся гласной буквой, можно составить из букв К, Р, Е, С, Л, О? Каждая буква может входить в слово несколько раз. Слова не обязательно должны быть осмысленными словами русского языка.</vt:lpstr>
      <vt:lpstr>Правило сложения  Если элемент A можно выбрать n способами, а элемент B можно выбрать m способами, то выбрать A или B можно n + m способами. Чтобы использовать правило сложения необходимо определить количество элементов в каждой группе и убедиться, что в различных группах, из которых выбирают элемент, нет одинаковых элементов.</vt:lpstr>
      <vt:lpstr>Задача 2   Азбука Морзе позволяет кодировать символы для сообщений по радиосвязи, задавая комбинацию точек и тире. Сколько различных символов  (цифр, букв, знаков пунктуации и т.д.) можно закодировать, используя код азбуки Морзе  длиной не менее трёх и не более четырёх  сигналов (точек и тире).</vt:lpstr>
      <vt:lpstr>Перестановки без повторений  Классической задачей комбинаторики является задача о числе перестановок без повторения, содержание которой можно выразить вопросом: сколькими способами можно разместить n различных предметов на n различных местах? Перестановками называются наборы, состоящие из одного и того же количества элементов, отличающихся только порядком следования элементов. Обозначение: P_n, где n — количество элементов множества. Число перестановок без повторений из n элементов равно n!.</vt:lpstr>
      <vt:lpstr>Задача 3   Вася составляет 5-буквенные слова из пятибуквенного алфавита (A, В, С, Д, Х). Каждая из допустимых букв может встречаться в слове только один раз. Словом, считается любая допустимая последовательность букв, не обязательно осмысленная. Сколько существует таких слов, которые может написать Вася.</vt:lpstr>
      <vt:lpstr>Задача 4   Сколькими способами можно разместить на полке 7 книг? Если среди книг – один трёхтомник, тома которого нужно ставить рядом (в любом порядке), сколько способов останется.</vt:lpstr>
      <vt:lpstr>Перестановки с повторениями  Перестановкой с повторением из n элементов k типов (k ≤ n) называются все возможные последовательности исходных n элементов. Если в основном множестве k элементов a_1,a_2,… ,a_k  и выборка n элементов составляется так: элемент a_1 повторяется n_1 раз, элемент a_2 повторяется n_2 раз, … элемент a_(k )повторяется n_k раз, такие выборки называются перестановками с повторениями. Их возможное количество вычисляется по формуле:  (P_n ) ̅=n!/(n_1 !∙n_2 !∙…∙n_k !)  , где n_1+n_2+…+n_k=n</vt:lpstr>
      <vt:lpstr>Задача 5  Матвей составляет слова, переставляя буквы из слова «Миссисипи». Словом, считается любая допустимая последовательность букв, не обязательно осмысленная. Сколько существует различных слов, которые может написать Матвей.</vt:lpstr>
      <vt:lpstr>Задача 6   На световом табло в один ряд располагаются шесть лампочек. Сколько различных сигналов можно получить, имея две зеленые  и четыре красные лампочки?  Все лампочки должны гореть.</vt:lpstr>
      <vt:lpstr>Размещения без повторений  Размещениями без повторений называются упорядоченные наборы, содержащие k различных элементов из данных n элементов. Обратим внимание на следующие важные положения: любой элемент может оказаться на любом из k мест, но использоваться  может в наборе только один раз;  порядок элементов в наборе важен. Формула для определения числа размещений без повторений: A_n^k=n!/(n-k)! </vt:lpstr>
      <vt:lpstr>Задача 7   Дана последовательность символов A, B, C.  Сколько вариантов кода, состоящего из двух  разных символов, можно составить из  заданной последовательности.</vt:lpstr>
      <vt:lpstr>Задача 8  Веб-сайт просит пользователя создать восьмизначный пароль, содержащий только  цифры, где каждая цифра используется  только один раз. Определите:  сколько существует различных  возможных паролей.</vt:lpstr>
      <vt:lpstr>Размещения с повторениями  Размещениями с повторениями называются упорядоченные наборы, содержащие k элементов из данных n элементов, причем каждый элемент исходной совокупности может участвовать в размещении несколько раз. При этом допускается, что k&gt;n и любой элемент может оказаться на любом из k мест, а также использоваться в наборе может несколько раз или не использоваться совсем. Порядок элементов в выборке важен.  Формула для расчета количества размещений с повторениями: A ̅_n^k=n^k  </vt:lpstr>
      <vt:lpstr>Задача 9  Кодовый замок состоит из 6 барабанов,  на каждом из которых цифры от 0 до 9.  Сколько различных шестизначных числовых  кодов существует.</vt:lpstr>
      <vt:lpstr>Задача 10  На световой панели в ряд расположены  4 лампочки, каждая из которых может гореть красным, жёлтым или зелёным цветом.  Сколько различных сигналов можно  передать с помощью панели  (все лампочки должны гореть,  порядок цветов имеет значение).</vt:lpstr>
      <vt:lpstr>Сочетания без повторений  Сочетаниями без повторений называются неупорядоченные выборки, содержащие k различных элементов из данных n элементов. Отметим, что «выборки неупорядоченные», т.е. выборки AB и ВА – это одно и тоже сочетание. Любой элемент может оказаться на любом из k мест, но использоваться может в выборке только один раз. Формула для определения числа сочетаний без повторений: C_n^k=n!/((n-k)!∙k!)   </vt:lpstr>
      <vt:lpstr>Задача 11  Вася составляет 6-буквенные слова, в которых есть  только буквы К, А, Н, Т, причем буква К используется  в слове ровно 2 раза. Каждая из других допустимых  букв может встречаться в слове любое количество  раз или не встречаться совсем. Сколько существует таких слов, которые может написать Вася.</vt:lpstr>
      <vt:lpstr>Задача 12  Алиса составляет 6-буквенные слова из букв М,А,Н,Г,У,С,Т. Каждая из букв может встречаться  сколько угодно раз, причём первой буквой  не может быть А, буква У должна встречаться  не менее 1 раза. Также в записи должны  быть ровно две буквы М. Сколько различных  слов может составить Алиса.</vt:lpstr>
      <vt:lpstr>Задача 13  Сколько существует различных символьных последовательностей длины 5, которые  содержат ровно 3 символа из алфавита  {A,B} и 2 символа из алфавита {C,D,E,F}.</vt:lpstr>
      <vt:lpstr>Сочетания с повторениями  Сочетаниями с повторениями называются неупорядоченные выборки, содержащие m элементов из данных k элементов, причем каждый элемент исходной совокупности может участвовать в сочетании несколько раз. При этом наборы AB и ВА – это одно и тоже сочетание, любой элемент может оказаться на любом из m мест, и использоваться может в наборе несколько раз. Порядок элементов в выборке не важен. Формула для определения числа сочетаний с повторениями: C ̅_n^m=C_(n+m-1)^m=(n+m-1)!/(m!∙(n-1)!)    </vt:lpstr>
      <vt:lpstr>Задача 14  Нужно отобрать 4-х программистов для участия в проекте. Многочисленных претендентов можно разделить на две категории: желающих работать удаленно и предпочитающих работу в офисе. Сколько всего комбинаций из любителей офиса и удалёнки может оказаться в выбранной четвёрке.</vt:lpstr>
      <vt:lpstr>Задача 15   На сайте подготовки к ОГЭ по информатике имеются разделы: количественные параметры информационных объектов, значение логического выражения, формальные описания реальных объектов и процессов и т.д., по всем 15 заданиям экзамена. Ученик выбирает 4 задачи. Сколько существует вариантов выбора.</vt:lpstr>
      <vt:lpstr>Задача 16  Сколько существует чисел, делящихся на 5, десятичная запись которых содержит 7 цифр, причём все цифры различны и никакие две чётные и две нечётные цифры не стоят рядом.</vt:lpstr>
      <vt:lpstr>Задача 17   Согласно государственному стандарту, автомобильный номерной знак состоит из 3 цифр и 3 букв. При этом недопустим номер с тремя нулями, а буквы выбираются из набора А, В, Е, К, М, Н, О, Р, С, Т, У, Х  (используются только те буквы кириллицы, написание которых совпадает с латинскими буквами). Сколько различных номерных знаков можно составить для региона.</vt:lpstr>
      <vt:lpstr>Задача 18   Сколько существует различных четырехзначных чисел, записанных в восьмеричной системе счисления, в записи которых есть ровно две одинаковые цифры, стоящие рядом.</vt:lpstr>
      <vt:lpstr>Задача 19   Составляют 5-буквенные слова из букв слова ПЯТНИЦА. Найти количество слов, которые не начинаются с Н и в которых есть только одна  буква Я. Буквы в слове могут повторяться.</vt:lpstr>
      <vt:lpstr>Задача 20   Дано слово «информатика». Сколько существует способов поменять местами буквы в этом слове так, чтобы в полученном буквосочетании согласные были упорядочены по алфавиту слева направо.</vt:lpstr>
      <vt:lpstr>Комбинаторика играет важную роль в информатике. Мы неоднократно встречаемся с комбинаторными приемами решения в задачах на графы и деревья, логические уравнения и IP-адресацию. Она помогает решать задачи, связанные с перебором и подсчётом различных комбинаций объектов. Комбинаторные методы используются не только для решения задач, но и в следующих областях информатики: 1. Сжатие данных.    2. Криптография.      3. Теория графов.        4. Анализ алгоритмов.          5. Теория кодирования.            6. Искусственный интеллект.              7. Теория информации.                8. Базы данных.  Комбинаторика является важным инструментом для решения многих задач в информатике, обеспечивая более эффективное и надёжное функционирование информационных систем. .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КОМБИНАТОРИКА В ИНФОРМАТИКЕ</dc:title>
  <dc:creator>Пользователь Windows</dc:creator>
  <cp:lastModifiedBy>Пользователь Windows</cp:lastModifiedBy>
  <cp:revision>5</cp:revision>
  <dcterms:created xsi:type="dcterms:W3CDTF">2025-02-03T13:56:47Z</dcterms:created>
  <dcterms:modified xsi:type="dcterms:W3CDTF">2025-02-03T14:25:10Z</dcterms:modified>
</cp:coreProperties>
</file>