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78" r:id="rId4"/>
    <p:sldId id="259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4" r:id="rId15"/>
    <p:sldId id="275" r:id="rId16"/>
    <p:sldId id="277" r:id="rId17"/>
    <p:sldId id="279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89" y="4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701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593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1349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298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3330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9972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365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57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349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87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16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85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61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004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39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04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A48F5-BDCF-4E5B-ACBA-A3085AE46019}" type="datetimeFigureOut">
              <a:rPr lang="ru-RU" smtClean="0"/>
              <a:pPr/>
              <a:t>22.01.2025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61A026-72B9-4933-92EB-91E11A943F2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52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-oge.sdamgia.ru/test?id=54165112" TargetMode="External"/><Relationship Id="rId2" Type="http://schemas.openxmlformats.org/officeDocument/2006/relationships/hyperlink" Target="https://oge.sdamgia.ru/problem?id=33823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th-oge.sdamgia.ru/test?theme=2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21797"/>
            <a:ext cx="7498081" cy="1646302"/>
          </a:xfrm>
        </p:spPr>
        <p:txBody>
          <a:bodyPr/>
          <a:lstStyle/>
          <a:p>
            <a:pPr algn="l"/>
            <a:r>
              <a:rPr lang="ru-RU" sz="3600" dirty="0">
                <a:solidFill>
                  <a:srgbClr val="90C226"/>
                </a:solidFill>
              </a:rPr>
              <a:t>Подготовка к ОГЭ.</a:t>
            </a:r>
            <a:br>
              <a:rPr lang="ru-RU" sz="3600" dirty="0">
                <a:solidFill>
                  <a:srgbClr val="90C226"/>
                </a:solidFill>
              </a:rPr>
            </a:br>
            <a:r>
              <a:rPr lang="ru-RU" sz="3600" dirty="0">
                <a:solidFill>
                  <a:srgbClr val="90C226"/>
                </a:solidFill>
              </a:rPr>
              <a:t>Вычисление по формулам. Задание №12.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338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Мощность постоянного тока (в ваттах) вычисляется по формуле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P</a:t>
                </a:r>
                <a:r>
                  <a:rPr lang="en-US" sz="2000" dirty="0">
                    <a:solidFill>
                      <a:schemeClr val="tx1"/>
                    </a:solidFill>
                  </a:rPr>
                  <a:t>  =  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I</a:t>
                </a:r>
                <a:r>
                  <a:rPr lang="en-US" sz="2000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dirty="0">
                    <a:solidFill>
                      <a:schemeClr val="tx1"/>
                    </a:solidFill>
                  </a:rPr>
                  <a:t>, где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I</a:t>
                </a:r>
                <a:r>
                  <a:rPr lang="ru-RU" sz="2000" dirty="0">
                    <a:solidFill>
                      <a:schemeClr val="tx1"/>
                    </a:solidFill>
                  </a:rPr>
                  <a:t>  — сила тока (в амперах),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dirty="0">
                    <a:solidFill>
                      <a:schemeClr val="tx1"/>
                    </a:solidFill>
                  </a:rPr>
                  <a:t>  — сопротивление (в омах). Пользуясь этой формулой, найдите сопротивление 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dirty="0">
                    <a:solidFill>
                      <a:schemeClr val="tx1"/>
                    </a:solidFill>
                  </a:rPr>
                  <a:t>(в омах), если мощность составляет 180 ватт, а сила тока равна 6 амперам.</a:t>
                </a:r>
              </a:p>
              <a:p>
                <a:endParaRPr lang="ru-RU" sz="20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en-US" sz="2000" b="1" i="1" dirty="0">
                    <a:solidFill>
                      <a:schemeClr val="tx1"/>
                    </a:solidFill>
                  </a:rPr>
                  <a:t>P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  =  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I</a:t>
                </a:r>
                <a:r>
                  <a:rPr lang="en-US" sz="2000" b="1" baseline="30000" dirty="0">
                    <a:solidFill>
                      <a:schemeClr val="tx1"/>
                    </a:solidFill>
                  </a:rPr>
                  <a:t>2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, 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1" dirty="0">
                            <a:solidFill>
                              <a:schemeClr val="tx1"/>
                            </a:solidFill>
                          </a:rPr>
                          <m:t>P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1" i="1" dirty="0">
                            <a:solidFill>
                              <a:schemeClr val="tx1"/>
                            </a:solidFill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sz="2000" b="1" baseline="30000" dirty="0">
                            <a:solidFill>
                              <a:schemeClr val="tx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endParaRPr lang="ru-RU" sz="2000" b="1" i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i="1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b="1" i="1" dirty="0" smtClean="0">
                            <a:solidFill>
                              <a:schemeClr val="tx1"/>
                            </a:solidFill>
                          </a:rPr>
                          <m:t>180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ru-RU" sz="20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 b="1" baseline="30000" dirty="0">
                            <a:solidFill>
                              <a:schemeClr val="tx1"/>
                            </a:solidFill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000" b="1" i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b="1" i="1" dirty="0">
                            <a:solidFill>
                              <a:schemeClr val="tx1"/>
                            </a:solidFill>
                          </a:rPr>
                          <m:t>180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 = 5.</a:t>
                </a: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5.</a:t>
                </a:r>
              </a:p>
              <a:p>
                <a:pPr marL="0" indent="0">
                  <a:buNone/>
                </a:pP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9" t="-942" b="-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02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733366" cy="3880773"/>
              </a:xfrm>
            </p:spPr>
            <p:txBody>
              <a:bodyPr>
                <a:normAutofit fontScale="25000" lnSpcReduction="20000"/>
              </a:bodyPr>
              <a:lstStyle/>
              <a:p>
                <a:pPr marL="0" indent="0">
                  <a:buNone/>
                </a:pPr>
                <a:r>
                  <a:rPr lang="ru-RU" sz="8000" dirty="0">
                    <a:solidFill>
                      <a:schemeClr val="tx1"/>
                    </a:solidFill>
                  </a:rPr>
                  <a:t>Площадь треугольника можно вычислить по формуле </a:t>
                </a:r>
                <a:r>
                  <a:rPr lang="en-US" sz="8000" dirty="0">
                    <a:solidFill>
                      <a:schemeClr val="tx1"/>
                    </a:solidFill>
                  </a:rPr>
                  <a:t>S</a:t>
                </a:r>
                <a:r>
                  <a:rPr lang="ru-RU" sz="80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9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9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9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sz="9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9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en-US" sz="9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9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ru-RU" sz="80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en-US" sz="8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US" sz="9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,  где </a:t>
                </a:r>
                <a14:m>
                  <m:oMath xmlns:m="http://schemas.openxmlformats.org/officeDocument/2006/math"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  — длины сторон треугольника, </a:t>
                </a:r>
                <a14:m>
                  <m:oMath xmlns:m="http://schemas.openxmlformats.org/officeDocument/2006/math">
                    <m:r>
                      <a:rPr lang="en-US" sz="8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8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  — радиус вписанной окружности. Вычислите длину стороны </a:t>
                </a:r>
                <a14:m>
                  <m:oMath xmlns:m="http://schemas.openxmlformats.org/officeDocument/2006/math"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, если S = 24, </a:t>
                </a:r>
                <a14:m>
                  <m:oMath xmlns:m="http://schemas.openxmlformats.org/officeDocument/2006/math"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ru-RU" sz="8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= 8, </a:t>
                </a:r>
                <a14:m>
                  <m:oMath xmlns:m="http://schemas.openxmlformats.org/officeDocument/2006/math">
                    <m:r>
                      <a:rPr lang="en-US" sz="8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ru-RU" sz="8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= 6, </a:t>
                </a:r>
                <a14:m>
                  <m:oMath xmlns:m="http://schemas.openxmlformats.org/officeDocument/2006/math">
                    <m:r>
                      <a:rPr lang="en-US" sz="8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8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8000" dirty="0">
                    <a:solidFill>
                      <a:schemeClr val="tx1"/>
                    </a:solidFill>
                  </a:rPr>
                  <a:t>= 2.</a:t>
                </a:r>
              </a:p>
              <a:p>
                <a:pPr marL="0" indent="0">
                  <a:buNone/>
                </a:pPr>
                <a:endParaRPr lang="ru-RU" sz="80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80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en-US" sz="8000" b="1" dirty="0">
                    <a:solidFill>
                      <a:schemeClr val="tx1"/>
                    </a:solidFill>
                  </a:rPr>
                  <a:t>S </a:t>
                </a:r>
                <a:r>
                  <a:rPr lang="ru-RU" sz="8000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9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ru-RU" sz="96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en-US" sz="96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num>
                      <m:den>
                        <m:r>
                          <a:rPr lang="en-US" sz="9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96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9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ru-RU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9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96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9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ru-RU" sz="96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en-US" sz="9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9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8000" b="1" dirty="0">
                    <a:solidFill>
                      <a:schemeClr val="tx1"/>
                    </a:solidFill>
                  </a:rPr>
                  <a:t> = 24</a:t>
                </a:r>
                <a:endParaRPr lang="ru-RU" sz="8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8000" b="1" dirty="0">
                    <a:solidFill>
                      <a:schemeClr val="tx1"/>
                    </a:solidFill>
                  </a:rPr>
                  <a:t>					14 + </a:t>
                </a:r>
                <a14:m>
                  <m:oMath xmlns:m="http://schemas.openxmlformats.org/officeDocument/2006/math">
                    <m:r>
                      <a:rPr lang="en-US" sz="8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ru-RU" sz="8000" b="1" dirty="0">
                    <a:solidFill>
                      <a:schemeClr val="tx1"/>
                    </a:solidFill>
                  </a:rPr>
                  <a:t> = 24</a:t>
                </a:r>
              </a:p>
              <a:p>
                <a:pPr marL="0" indent="0">
                  <a:buNone/>
                </a:pPr>
                <a:r>
                  <a:rPr lang="ru-RU" sz="8000" b="1" dirty="0">
                    <a:solidFill>
                      <a:schemeClr val="tx1"/>
                    </a:solidFill>
                  </a:rPr>
                  <a:t>					 С = 10.</a:t>
                </a:r>
              </a:p>
              <a:p>
                <a:pPr marL="0" indent="0">
                  <a:buNone/>
                </a:pPr>
                <a:endParaRPr lang="ru-RU" sz="8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8000" b="1" dirty="0">
                    <a:solidFill>
                      <a:schemeClr val="tx1"/>
                    </a:solidFill>
                  </a:rPr>
                  <a:t>Ответ: 10.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733366" cy="3880773"/>
              </a:xfrm>
              <a:blipFill rotWithShape="0">
                <a:blip r:embed="rId2"/>
                <a:stretch>
                  <a:fillRect l="-6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996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019301"/>
                <a:ext cx="8974666" cy="4241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200" dirty="0">
                    <a:solidFill>
                      <a:schemeClr val="tx1"/>
                    </a:solidFill>
                  </a:rPr>
                  <a:t>Радиус вписанной в прямоугольный треугольник окружности можно найти по формуле </a:t>
                </a:r>
                <a:r>
                  <a:rPr lang="en-US" sz="2200" i="1" dirty="0">
                    <a:solidFill>
                      <a:schemeClr val="tx1"/>
                    </a:solidFill>
                  </a:rPr>
                  <a:t>r</a:t>
                </a:r>
                <a:r>
                  <a:rPr lang="en-US" sz="2200" dirty="0">
                    <a:solidFill>
                      <a:schemeClr val="tx1"/>
                    </a:solidFill>
                  </a:rPr>
                  <a:t>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200" i="1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ru-RU" sz="2200" b="0" i="1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ru-RU" sz="2200" b="0" i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i="1">
                            <a:solidFill>
                              <a:schemeClr val="tx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ru-RU" sz="2200" b="0" i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ru-RU" sz="2200" b="0" i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i="1">
                            <a:solidFill>
                              <a:schemeClr val="tx1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2200">
                            <a:solidFill>
                              <a:schemeClr val="tx1"/>
                            </a:solidFill>
                          </a:rPr>
                          <m:t>​ </m:t>
                        </m:r>
                      </m:num>
                      <m:den>
                        <m:r>
                          <a:rPr lang="ru-RU" sz="22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,  где 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a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и 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b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 - катеты, а 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sz="2200">
                        <a:solidFill>
                          <a:schemeClr val="tx1"/>
                        </a:solidFill>
                      </a:rPr>
                      <m:t>​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  - гипотенуза треугольника. Пользуясь этой формулой, найдите 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b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, если </a:t>
                </a:r>
                <a:r>
                  <a:rPr lang="en-US" sz="2200" i="1" dirty="0">
                    <a:solidFill>
                      <a:schemeClr val="tx1"/>
                    </a:solidFill>
                  </a:rPr>
                  <a:t> r </a:t>
                </a:r>
                <a:r>
                  <a:rPr lang="ru-RU" sz="2200" dirty="0">
                    <a:solidFill>
                      <a:schemeClr val="tx1"/>
                    </a:solidFill>
                  </a:rPr>
                  <a:t>=1,2;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c</m:t>
                    </m:r>
                    <m:r>
                      <m:rPr>
                        <m:nor/>
                      </m:rPr>
                      <a:rPr lang="en-US" sz="2200">
                        <a:solidFill>
                          <a:schemeClr val="tx1"/>
                        </a:solidFill>
                      </a:rPr>
                      <m:t>​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= 6,8  и 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a</m:t>
                    </m:r>
                    <m:r>
                      <a:rPr lang="en-US" sz="2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= 6.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4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2400" b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200" b="1" i="1" dirty="0">
                    <a:solidFill>
                      <a:schemeClr val="tx1"/>
                    </a:solidFill>
                  </a:rPr>
                  <a:t>r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200" b="1" i="1">
                            <a:solidFill>
                              <a:schemeClr val="tx1"/>
                            </a:solidFill>
                          </a:rPr>
                          <m:t>a</m:t>
                        </m:r>
                        <m:r>
                          <m:rPr>
                            <m:nor/>
                          </m:rPr>
                          <a:rPr lang="ru-RU" sz="2200" b="1" i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ru-RU" sz="2200" b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 i="1">
                            <a:solidFill>
                              <a:schemeClr val="tx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ru-RU" sz="2200" b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ru-RU" sz="2200" b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 i="1">
                            <a:solidFill>
                              <a:schemeClr val="tx1"/>
                            </a:solidFill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en-US" sz="2200" b="1">
                            <a:solidFill>
                              <a:schemeClr val="tx1"/>
                            </a:solidFill>
                          </a:rPr>
                          <m:t>​ </m:t>
                        </m:r>
                      </m:num>
                      <m:den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200" b="1" dirty="0">
                    <a:solidFill>
                      <a:schemeClr val="tx1"/>
                    </a:solidFill>
                  </a:rPr>
                  <a:t>= 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200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ru-RU" sz="2200" b="1" i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>
                            <a:solidFill>
                              <a:schemeClr val="tx1"/>
                            </a:solidFill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ru-RU" sz="2200" b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 i="1">
                            <a:solidFill>
                              <a:schemeClr val="tx1"/>
                            </a:solidFill>
                          </a:rPr>
                          <m:t>b</m:t>
                        </m:r>
                        <m:r>
                          <m:rPr>
                            <m:nor/>
                          </m:rPr>
                          <a:rPr lang="ru-RU" sz="2200" b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b="1">
                            <a:solidFill>
                              <a:schemeClr val="tx1"/>
                            </a:solidFill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ru-RU" sz="2200" b="1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u-RU" sz="2200" b="1" i="0" smtClean="0">
                            <a:solidFill>
                              <a:schemeClr val="tx1"/>
                            </a:solidFill>
                          </a:rPr>
                          <m:t>6,8</m:t>
                        </m:r>
                        <m:r>
                          <m:rPr>
                            <m:nor/>
                          </m:rPr>
                          <a:rPr lang="en-US" sz="2200" b="1">
                            <a:solidFill>
                              <a:schemeClr val="tx1"/>
                            </a:solidFill>
                          </a:rPr>
                          <m:t>​ </m:t>
                        </m:r>
                      </m:num>
                      <m:den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2200" b="1" dirty="0">
                    <a:solidFill>
                      <a:schemeClr val="tx1"/>
                    </a:solidFill>
                  </a:rPr>
                  <a:t> = 1,2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b</m:t>
                    </m:r>
                  </m:oMath>
                </a14:m>
                <a:r>
                  <a:rPr lang="ru-RU" sz="2200" b="1" dirty="0">
                    <a:solidFill>
                      <a:schemeClr val="tx1"/>
                    </a:solidFill>
                  </a:rPr>
                  <a:t> – 0,8 = 2,4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i="1">
                        <a:solidFill>
                          <a:schemeClr val="tx1"/>
                        </a:solidFill>
                      </a:rPr>
                      <m:t>b</m:t>
                    </m:r>
                  </m:oMath>
                </a14:m>
                <a:r>
                  <a:rPr lang="ru-RU" sz="2200" b="1" dirty="0">
                    <a:solidFill>
                      <a:schemeClr val="tx1"/>
                    </a:solidFill>
                  </a:rPr>
                  <a:t> = 3,2.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3,2.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019301"/>
                <a:ext cx="8974666" cy="4241800"/>
              </a:xfrm>
              <a:blipFill rotWithShape="0">
                <a:blip r:embed="rId2"/>
                <a:stretch>
                  <a:fillRect l="-1019" t="-1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143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733366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Площадь трапеции S (в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schemeClr val="tx1"/>
                    </a:solidFill>
                  </a:rPr>
                  <a:t>) можно вычислить по формуле 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chemeClr val="tx1"/>
                        </a:solidFill>
                      </a:rPr>
                      <m:t>·</m:t>
                    </m:r>
                    <m:r>
                      <a:rPr lang="ru-RU" sz="20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i="1" dirty="0">
                    <a:solidFill>
                      <a:schemeClr val="tx1"/>
                    </a:solidFill>
                  </a:rPr>
                  <a:t>h</a:t>
                </a:r>
                <a:endParaRPr lang="ru-RU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где 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ru-RU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</a:rPr>
                  <a:t> — основания трапеции, 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h</a:t>
                </a:r>
                <a:r>
                  <a:rPr lang="ru-RU" sz="2000" dirty="0">
                    <a:solidFill>
                      <a:schemeClr val="tx1"/>
                    </a:solidFill>
                  </a:rPr>
                  <a:t> -высота (в метрах). Пользуясь этой формулой, найдите высоту 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 h</a:t>
                </a:r>
                <a:r>
                  <a:rPr lang="ru-RU" sz="2000" dirty="0">
                    <a:solidFill>
                      <a:schemeClr val="tx1"/>
                    </a:solidFill>
                  </a:rPr>
                  <a:t>, если основания трапеции равны 5м и 7м, а её площадь 24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2000" b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		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000" b="1" i="1" dirty="0">
                    <a:solidFill>
                      <a:schemeClr val="tx1"/>
                    </a:solidFill>
                  </a:rPr>
                  <a:t>h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ru-RU" sz="2000" b="1" i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2000" b="1" i="1" dirty="0">
                    <a:solidFill>
                      <a:schemeClr val="tx1"/>
                    </a:solidFill>
                  </a:rPr>
                  <a:t> = 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4.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2000" b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4.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733366" cy="3880773"/>
              </a:xfrm>
              <a:blipFill rotWithShape="0">
                <a:blip r:embed="rId2"/>
                <a:stretch>
                  <a:fillRect l="-698" r="-1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1195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 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 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Зная длину своего шага, человек может приближённо подсчитать пройденное им расстояние </a:t>
                </a:r>
                <a:r>
                  <a:rPr lang="ru-RU" sz="2000" i="1" dirty="0">
                    <a:solidFill>
                      <a:schemeClr val="tx1"/>
                    </a:solidFill>
                  </a:rPr>
                  <a:t>s</a:t>
                </a:r>
                <a:r>
                  <a:rPr lang="ru-RU" sz="2000" dirty="0">
                    <a:solidFill>
                      <a:schemeClr val="tx1"/>
                    </a:solidFill>
                  </a:rPr>
                  <a:t> по формуле </a:t>
                </a:r>
                <a:r>
                  <a:rPr lang="en-US" sz="2000" dirty="0">
                    <a:solidFill>
                      <a:schemeClr val="tx1"/>
                    </a:solidFill>
                  </a:rPr>
                  <a:t> 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s</a:t>
                </a:r>
                <a:r>
                  <a:rPr lang="en-US" sz="2000" dirty="0">
                    <a:solidFill>
                      <a:schemeClr val="tx1"/>
                    </a:solidFill>
                  </a:rPr>
                  <a:t>  =  </a:t>
                </a:r>
                <a:r>
                  <a:rPr lang="en-US" sz="2000" i="1" dirty="0" err="1">
                    <a:solidFill>
                      <a:schemeClr val="tx1"/>
                    </a:solidFill>
                  </a:rPr>
                  <a:t>nl</a:t>
                </a:r>
                <a:r>
                  <a:rPr lang="ru-RU" sz="2000" dirty="0">
                    <a:solidFill>
                      <a:schemeClr val="tx1"/>
                    </a:solidFill>
                  </a:rPr>
                  <a:t>, где </a:t>
                </a:r>
                <a:r>
                  <a:rPr lang="ru-RU" sz="2000" i="1" dirty="0">
                    <a:solidFill>
                      <a:schemeClr val="tx1"/>
                    </a:solidFill>
                  </a:rPr>
                  <a:t>n</a:t>
                </a:r>
                <a:r>
                  <a:rPr lang="ru-RU" sz="2000" dirty="0">
                    <a:solidFill>
                      <a:schemeClr val="tx1"/>
                    </a:solidFill>
                  </a:rPr>
                  <a:t>  — число шагов, </a:t>
                </a:r>
                <a:r>
                  <a:rPr lang="ru-RU" sz="2000" i="1" dirty="0">
                    <a:solidFill>
                      <a:schemeClr val="tx1"/>
                    </a:solidFill>
                  </a:rPr>
                  <a:t>l</a:t>
                </a:r>
                <a:r>
                  <a:rPr lang="ru-RU" sz="2000" dirty="0">
                    <a:solidFill>
                      <a:schemeClr val="tx1"/>
                    </a:solidFill>
                  </a:rPr>
                  <a:t>  — длина шага. Какое расстояние прошёл человек, если </a:t>
                </a:r>
                <a:r>
                  <a:rPr lang="ru-RU" sz="2000" i="1" dirty="0">
                    <a:solidFill>
                      <a:schemeClr val="tx1"/>
                    </a:solidFill>
                  </a:rPr>
                  <a:t>l</a:t>
                </a:r>
                <a:r>
                  <a:rPr lang="ru-RU" sz="2000" dirty="0">
                    <a:solidFill>
                      <a:schemeClr val="tx1"/>
                    </a:solidFill>
                  </a:rPr>
                  <a:t>  =  80 см, n  =  1600? Ответ выразите в километрах. </a:t>
                </a:r>
              </a:p>
              <a:p>
                <a:pPr marL="0" indent="0">
                  <a:buNone/>
                </a:pPr>
                <a:endParaRPr lang="ru-RU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	</a:t>
                </a:r>
              </a:p>
              <a:p>
                <a:pPr marL="0" indent="0">
                  <a:buNone/>
                </a:pPr>
                <a:r>
                  <a:rPr lang="en-US" sz="2000" b="1" i="1" dirty="0">
                    <a:solidFill>
                      <a:schemeClr val="tx1"/>
                    </a:solidFill>
                  </a:rPr>
                  <a:t>s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=80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 см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2000" b="1" dirty="0">
                        <a:solidFill>
                          <a:schemeClr val="tx1"/>
                        </a:solidFill>
                      </a:rPr>
                      <m:t>·</m:t>
                    </m:r>
                    <m:r>
                      <a:rPr lang="ru-RU" sz="20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1600 = 128000см = 1280м = 1,28км.</a:t>
                </a:r>
              </a:p>
              <a:p>
                <a:pPr marL="0" indent="0">
                  <a:buNone/>
                </a:pPr>
                <a:endParaRPr lang="ru-RU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1,28.</a:t>
                </a:r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9" t="-942" r="-14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767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 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 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63034" y="2084389"/>
                <a:ext cx="8911166" cy="4252911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ru-RU" sz="2200" dirty="0">
                    <a:solidFill>
                      <a:schemeClr val="tx1"/>
                    </a:solidFill>
                  </a:rPr>
                  <a:t>Площадь четырёхугольника можно вычислить по формуле S=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200" dirty="0">
                            <a:solidFill>
                              <a:schemeClr val="tx1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ru-RU" sz="2200" baseline="-25000" dirty="0">
                            <a:solidFill>
                              <a:schemeClr val="tx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ru-RU" sz="2200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m:rPr>
                            <m:nor/>
                          </m:rPr>
                          <a:rPr lang="ru-RU" sz="2200" dirty="0">
                            <a:solidFill>
                              <a:schemeClr val="tx1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ru-RU" sz="2200" baseline="-25000" dirty="0">
                            <a:solidFill>
                              <a:schemeClr val="tx1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sz="2200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m:rPr>
                            <m:nor/>
                          </m:rPr>
                          <a:rPr lang="en-US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200" dirty="0">
                            <a:solidFill>
                              <a:schemeClr val="tx1"/>
                            </a:solidFill>
                          </a:rPr>
                          <m:t>sin</m:t>
                        </m:r>
                        <m:r>
                          <a:rPr lang="en-US" sz="2200" b="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m:rPr>
                            <m:nor/>
                          </m:rPr>
                          <a:rPr lang="ru-RU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num>
                      <m:den>
                        <m:r>
                          <a:rPr lang="en-US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, где d</a:t>
                </a:r>
                <a:r>
                  <a:rPr lang="ru-RU" sz="22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ru-RU" sz="2200" dirty="0">
                    <a:solidFill>
                      <a:schemeClr val="tx1"/>
                    </a:solidFill>
                  </a:rPr>
                  <a:t> и d</a:t>
                </a:r>
                <a:r>
                  <a:rPr lang="ru-RU" sz="22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ru-RU" sz="2200" dirty="0">
                    <a:solidFill>
                      <a:schemeClr val="tx1"/>
                    </a:solidFill>
                  </a:rPr>
                  <a:t> — длины диагоналей четырёхугольника, </a:t>
                </a:r>
                <a14:m>
                  <m:oMath xmlns:m="http://schemas.openxmlformats.org/officeDocument/2006/math">
                    <m:r>
                      <a:rPr lang="en-US" sz="22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 — угол между диагоналями. Пользуясь этой формулой, найдите длину диагонали d</a:t>
                </a:r>
                <a:r>
                  <a:rPr lang="ru-RU" sz="22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ru-RU" sz="2200" dirty="0">
                    <a:solidFill>
                      <a:schemeClr val="tx1"/>
                    </a:solidFill>
                  </a:rPr>
                  <a:t>, если d</a:t>
                </a:r>
                <a:r>
                  <a:rPr lang="ru-RU" sz="22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ru-RU" sz="2200" dirty="0">
                    <a:solidFill>
                      <a:schemeClr val="tx1"/>
                    </a:solidFill>
                  </a:rPr>
                  <a:t>=7,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dirty="0">
                        <a:solidFill>
                          <a:schemeClr val="tx1"/>
                        </a:solidFill>
                      </a:rPr>
                      <m:t>sin</m:t>
                    </m:r>
                    <m:r>
                      <a:rPr lang="en-US" sz="22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2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2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11 </m:t>
                        </m:r>
                      </m:den>
                    </m:f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, a S=21.</a:t>
                </a:r>
                <a:endParaRPr lang="en-US" sz="22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tx1"/>
                    </a:solidFill>
                  </a:rPr>
                  <a:t>d</a:t>
                </a:r>
                <a:r>
                  <a:rPr lang="ru-RU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ru-RU" sz="2200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US" sz="22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200" b="1" dirty="0">
                            <a:solidFill>
                              <a:schemeClr val="tx1"/>
                            </a:solidFill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ru-RU" sz="2200" b="1" baseline="-25000" dirty="0">
                            <a:solidFill>
                              <a:schemeClr val="tx1"/>
                            </a:solidFill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sv-SE" sz="2200" b="1" dirty="0"/>
                          <m:t>·</m:t>
                        </m:r>
                        <m:r>
                          <m:rPr>
                            <m:nor/>
                          </m:rPr>
                          <a:rPr lang="en-US" sz="2200" b="1" dirty="0">
                            <a:solidFill>
                              <a:schemeClr val="tx1"/>
                            </a:solidFill>
                          </a:rPr>
                          <m:t>sin</m:t>
                        </m:r>
                        <m:r>
                          <a:rPr lang="en-US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endParaRPr lang="en-US" sz="2200" b="1" dirty="0"/>
              </a:p>
              <a:p>
                <a:pPr marL="0" indent="0">
                  <a:buNone/>
                </a:pPr>
                <a:endParaRPr lang="en-US" sz="2200" b="1" dirty="0"/>
              </a:p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tx1"/>
                    </a:solidFill>
                  </a:rPr>
                  <a:t>d</a:t>
                </a:r>
                <a:r>
                  <a:rPr lang="ru-RU" sz="2200" b="1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ru-RU" sz="2200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sv-SE" sz="2200" b="1" dirty="0"/>
                          <m:t>·</m:t>
                        </m:r>
                        <m:r>
                          <a:rPr lang="en-US" sz="2200" b="1" i="1" dirty="0" smtClean="0">
                            <a:latin typeface="Cambria Math" panose="02040503050406030204" pitchFamily="18" charset="0"/>
                          </a:rPr>
                          <m:t>𝟐𝟏</m:t>
                        </m:r>
                      </m:num>
                      <m:den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m:rPr>
                            <m:nor/>
                          </m:rPr>
                          <a:rPr lang="sv-SE" sz="2200" b="1" dirty="0"/>
                          <m:t>·</m:t>
                        </m:r>
                        <m:f>
                          <m:fPr>
                            <m:ctrlPr>
                              <a:rPr lang="ru-RU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𝟏𝟏</m:t>
                            </m:r>
                            <m:r>
                              <a:rPr lang="en-US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22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f>
                          <m:fPr>
                            <m:ctrlPr>
                              <a:rPr lang="ru-RU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num>
                          <m:den>
                            <m:r>
                              <a:rPr lang="en-US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𝟏𝟏</m:t>
                            </m:r>
                            <m:r>
                              <a:rPr lang="en-US" sz="22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sz="2200" b="1" dirty="0"/>
                  <a:t> = 11</a:t>
                </a:r>
                <a:r>
                  <a:rPr lang="ru-RU" sz="2200" b="1" dirty="0"/>
                  <a:t>.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tx1"/>
                    </a:solidFill>
                  </a:rPr>
                  <a:t>Ответ: </a:t>
                </a:r>
                <a:r>
                  <a:rPr lang="en-US" sz="2200" b="1" dirty="0">
                    <a:solidFill>
                      <a:schemeClr val="tx1"/>
                    </a:solidFill>
                  </a:rPr>
                  <a:t>11</a:t>
                </a:r>
                <a:r>
                  <a:rPr lang="ru-RU" sz="2200" b="1" dirty="0">
                    <a:solidFill>
                      <a:schemeClr val="tx1"/>
                    </a:solidFill>
                  </a:rPr>
                  <a:t>.</a:t>
                </a:r>
                <a:endParaRPr lang="en-US" sz="2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3034" y="2084389"/>
                <a:ext cx="8911166" cy="4252911"/>
              </a:xfrm>
              <a:blipFill rotWithShape="0">
                <a:blip r:embed="rId2"/>
                <a:stretch>
                  <a:fillRect l="-684" r="-1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352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 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 Задание №12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Используемые электронные ресурсы:</a:t>
            </a:r>
          </a:p>
          <a:p>
            <a:endParaRPr lang="ru-RU" dirty="0"/>
          </a:p>
          <a:p>
            <a:r>
              <a:rPr lang="en-US" dirty="0">
                <a:hlinkClick r:id="rId2"/>
              </a:rPr>
              <a:t>https://oge.sdamgia.ru/problem?id=338238</a:t>
            </a:r>
            <a:endParaRPr lang="en-US" dirty="0"/>
          </a:p>
          <a:p>
            <a:r>
              <a:rPr lang="en-US" dirty="0">
                <a:hlinkClick r:id="rId3"/>
              </a:rPr>
              <a:t>https://math-oge.sdamgia.ru/test?id=54165112</a:t>
            </a:r>
            <a:endParaRPr lang="en-US" dirty="0"/>
          </a:p>
          <a:p>
            <a:r>
              <a:rPr lang="en-US" dirty="0">
                <a:hlinkClick r:id="rId4"/>
              </a:rPr>
              <a:t>https://math-oge.sdamgia.ru/test?theme=27</a:t>
            </a:r>
            <a:endParaRPr lang="en-US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338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489200"/>
            <a:ext cx="8931102" cy="1511300"/>
          </a:xfrm>
        </p:spPr>
        <p:txBody>
          <a:bodyPr>
            <a:noAutofit/>
          </a:bodyPr>
          <a:lstStyle/>
          <a:p>
            <a:pPr marL="0" indent="0" algn="ctr"/>
            <a:r>
              <a:rPr lang="ru-RU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155575"/>
            <a:ext cx="2584450" cy="208148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9900" y="3848100"/>
            <a:ext cx="2392362" cy="266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9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 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В фирме «Родник» стоимость (в рублях) колодца из железобетонных колец рассчитывается по формуле </a:t>
            </a:r>
            <a:r>
              <a:rPr lang="ru-RU" sz="2000" i="1" dirty="0">
                <a:solidFill>
                  <a:schemeClr val="tx1"/>
                </a:solidFill>
              </a:rPr>
              <a:t>C</a:t>
            </a:r>
            <a:r>
              <a:rPr lang="ru-RU" sz="2000" dirty="0">
                <a:solidFill>
                  <a:schemeClr val="tx1"/>
                </a:solidFill>
              </a:rPr>
              <a:t>  =  6000 + 4100 · </a:t>
            </a:r>
            <a:r>
              <a:rPr lang="ru-RU" sz="2000" i="1" dirty="0">
                <a:solidFill>
                  <a:schemeClr val="tx1"/>
                </a:solidFill>
              </a:rPr>
              <a:t>n</a:t>
            </a:r>
            <a:r>
              <a:rPr lang="ru-RU" sz="2000" dirty="0">
                <a:solidFill>
                  <a:schemeClr val="tx1"/>
                </a:solidFill>
              </a:rPr>
              <a:t> , где </a:t>
            </a:r>
            <a:r>
              <a:rPr lang="ru-RU" sz="2000" i="1" dirty="0">
                <a:solidFill>
                  <a:schemeClr val="tx1"/>
                </a:solidFill>
              </a:rPr>
              <a:t>n</a:t>
            </a:r>
            <a:r>
              <a:rPr lang="ru-RU" sz="2000" dirty="0">
                <a:solidFill>
                  <a:schemeClr val="tx1"/>
                </a:solidFill>
              </a:rPr>
              <a:t>  — число колец, установленных при рытье колодца. Пользуясь этой формулой, рассчитайте стоимость колодца из 10 колец.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chemeClr val="tx1"/>
                </a:solidFill>
              </a:rPr>
              <a:t>Ответ дайте в рублях.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2000" b="1" dirty="0">
                <a:solidFill>
                  <a:schemeClr val="tx1"/>
                </a:solidFill>
              </a:rPr>
              <a:t>Решение: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00" dirty="0">
                <a:solidFill>
                  <a:schemeClr val="tx1"/>
                </a:solidFill>
              </a:rPr>
              <a:t>		 </a:t>
            </a:r>
            <a:endParaRPr lang="ru-RU" sz="20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tx1"/>
                </a:solidFill>
              </a:rPr>
              <a:t>			C = 6000 + 4100 · 10 = 6000 + 41 000=47 000.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tx1"/>
                </a:solidFill>
              </a:rPr>
              <a:t>Ответ: 47000.</a:t>
            </a:r>
          </a:p>
        </p:txBody>
      </p:sp>
    </p:spTree>
    <p:extLst>
      <p:ext uri="{BB962C8B-B14F-4D97-AF65-F5344CB8AC3E}">
        <p14:creationId xmlns:p14="http://schemas.microsoft.com/office/powerpoint/2010/main" val="328088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 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dirty="0">
                <a:solidFill>
                  <a:schemeClr val="tx1"/>
                </a:solidFill>
              </a:rPr>
              <a:t>В фирме «Эх, прокачу!» стоимость поездки на такси (в рублях) длительностью более 5 минут рассчитывается по формуле </a:t>
            </a:r>
            <a:r>
              <a:rPr lang="ru-RU" sz="2000" i="1" dirty="0">
                <a:solidFill>
                  <a:schemeClr val="tx1"/>
                </a:solidFill>
              </a:rPr>
              <a:t>C</a:t>
            </a:r>
            <a:r>
              <a:rPr lang="ru-RU" sz="2000" dirty="0">
                <a:solidFill>
                  <a:schemeClr val="tx1"/>
                </a:solidFill>
              </a:rPr>
              <a:t>=150+11(t−5), где t — длительность поездки (в минутах). Пользуясь этой формулой, рассчитайте стоимость 8-минутной поездки. Ответ дайте в рублях.</a:t>
            </a:r>
          </a:p>
          <a:p>
            <a:pPr marL="0" indent="0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>
                <a:solidFill>
                  <a:schemeClr val="tx1"/>
                </a:solidFill>
              </a:rPr>
              <a:t>Решение: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i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i="1" dirty="0">
                <a:solidFill>
                  <a:schemeClr val="tx1"/>
                </a:solidFill>
              </a:rPr>
              <a:t>			C </a:t>
            </a:r>
            <a:r>
              <a:rPr lang="ru-RU" sz="2000" b="1" dirty="0">
                <a:solidFill>
                  <a:schemeClr val="tx1"/>
                </a:solidFill>
              </a:rPr>
              <a:t>= 150 + 11(t − 5) = 150 + 11(8 − 5) = 183.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</a:rPr>
              <a:t>Ответ: 183.</a:t>
            </a:r>
          </a:p>
        </p:txBody>
      </p:sp>
    </p:spTree>
    <p:extLst>
      <p:ext uri="{BB962C8B-B14F-4D97-AF65-F5344CB8AC3E}">
        <p14:creationId xmlns:p14="http://schemas.microsoft.com/office/powerpoint/2010/main" val="208080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08201"/>
                <a:ext cx="8596668" cy="42672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Энергия заряженного конденсатора W (в Дж) вычисляется по формуле 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W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chemeClr val="tx1"/>
                    </a:solidFill>
                  </a:rPr>
                  <a:t> где C  — ёмкость конденсатора (в Ф), а q  — заряд на одной обкладке конденсатора (в Кл). Найдите энергию (в Дж) конденсатора ёмкостью 5 · 10</a:t>
                </a:r>
                <a:r>
                  <a:rPr lang="ru-RU" sz="2000" baseline="30000" dirty="0">
                    <a:solidFill>
                      <a:schemeClr val="tx1"/>
                    </a:solidFill>
                  </a:rPr>
                  <a:t>−4</a:t>
                </a:r>
                <a:r>
                  <a:rPr lang="ru-RU" sz="2000" dirty="0">
                    <a:solidFill>
                      <a:schemeClr val="tx1"/>
                    </a:solidFill>
                  </a:rPr>
                  <a:t> Ф, если заряд на его обкладке равен 0,009 Кл.</a:t>
                </a:r>
              </a:p>
              <a:p>
                <a:pPr marL="0" indent="0">
                  <a:spcBef>
                    <a:spcPts val="600"/>
                  </a:spcBef>
                  <a:buNone/>
                </a:pPr>
                <a:endParaRPr lang="ru-RU" sz="2000" kern="7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</a:t>
                </a:r>
                <a:endParaRPr lang="ru-RU" sz="1600" kern="7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000" b="1" dirty="0">
                    <a:solidFill>
                      <a:schemeClr val="tx1"/>
                    </a:solidFill>
                  </a:rPr>
                  <a:t>W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𝒒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</m:den>
                    </m:f>
                    <m:r>
                      <m:rPr>
                        <m:nor/>
                      </m:rPr>
                      <a:rPr lang="ru-RU" sz="2000" b="1" dirty="0">
                        <a:solidFill>
                          <a:schemeClr val="tx1"/>
                        </a:solidFill>
                      </a:rPr>
                      <m:t>=</m:t>
                    </m:r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𝟎𝟎𝟗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𝟗</m:t>
                            </m:r>
                          </m:e>
                          <m:sup>
                            <m:r>
                              <a:rPr lang="en-US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</a:rPr>
                          <m:t>·(</m:t>
                        </m:r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ru-RU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  <m:sup/>
                        </m:sSup>
                      </m:num>
                      <m:den>
                        <m:r>
                          <a:rPr lang="en-US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</a:rPr>
                          <m:t>·</m:t>
                        </m:r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𝟖𝟏</m:t>
                            </m:r>
                            <m:r>
                              <m:rPr>
                                <m:nor/>
                              </m:rPr>
                              <a:rPr lang="ru-RU" sz="2000" b="1" dirty="0">
                                <a:solidFill>
                                  <a:schemeClr val="tx1"/>
                                </a:solidFill>
                              </a:rPr>
                              <m:t>·</m:t>
                            </m:r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 = 81·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 = 0,081.</a:t>
                </a:r>
                <a:endParaRPr lang="ru-RU" sz="2000" b="1" kern="7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ru-RU" sz="2400" dirty="0"/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 0,081. </a:t>
                </a:r>
              </a:p>
              <a:p>
                <a:pPr marL="0" indent="0">
                  <a:buNone/>
                </a:pPr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08201"/>
                <a:ext cx="8596668" cy="4267200"/>
              </a:xfrm>
              <a:blipFill rotWithShape="0">
                <a:blip r:embed="rId2"/>
                <a:stretch>
                  <a:fillRect l="-709" t="-1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9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98402" y="2160589"/>
                <a:ext cx="8596668" cy="3880773"/>
              </a:xfrm>
            </p:spPr>
            <p:txBody>
              <a:bodyPr/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Период колебания математического маятника T (в секундах) приближенно можно вычислить по формуле T = 2 √l, где l — длина нити (в метрах). Пользуясь этой формулой, найдите длину нити маятника (в метрах), период колебаний которого составляет 3 секунды.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b="1" i="1" dirty="0">
                    <a:solidFill>
                      <a:schemeClr val="tx1"/>
                    </a:solidFill>
                  </a:rPr>
                  <a:t>							T = 2 √</a:t>
                </a:r>
                <a:r>
                  <a:rPr lang="ru-RU" sz="2000" dirty="0">
                    <a:solidFill>
                      <a:schemeClr val="tx1"/>
                    </a:solidFill>
                  </a:rPr>
                  <a:t>l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, </a:t>
                </a:r>
                <a:r>
                  <a:rPr lang="ru-RU" sz="2000" dirty="0">
                    <a:solidFill>
                      <a:schemeClr val="tx1"/>
                    </a:solidFill>
                  </a:rPr>
                  <a:t>l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Т</m:t>
                            </m:r>
                          </m:e>
                          <m:sup>
                            <m:r>
                              <a:rPr lang="ru-RU" sz="20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2000" b="1" i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l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ru-R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ru-R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𝟐𝟓</m:t>
                    </m:r>
                    <m:r>
                      <a:rPr lang="ru-RU" sz="20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sz="2000" b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2000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2,25.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ru-RU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8402" y="2160589"/>
                <a:ext cx="8596668" cy="3880773"/>
              </a:xfrm>
              <a:blipFill rotWithShape="0">
                <a:blip r:embed="rId2"/>
                <a:stretch>
                  <a:fillRect l="-709" t="-942" b="-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848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Вычисление по формулам.</a:t>
            </a:r>
            <a:br>
              <a:rPr lang="ru-RU" dirty="0"/>
            </a:br>
            <a:r>
              <a:rPr lang="ru-RU" dirty="0"/>
              <a:t>Задание №12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3" y="2160589"/>
                <a:ext cx="9341310" cy="420045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200" dirty="0">
                    <a:solidFill>
                      <a:schemeClr val="tx1"/>
                    </a:solidFill>
                  </a:rPr>
                  <a:t>Центростремительное ускорение (в м/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2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p>
                        <m:r>
                          <a:rPr lang="ru-RU" sz="22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) вычисляется по формуле α  =  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200" dirty="0">
                            <a:solidFill>
                              <a:schemeClr val="tx1"/>
                            </a:solidFill>
                          </a:rPr>
                          <m:t>ω</m:t>
                        </m:r>
                      </m:e>
                      <m:sup>
                        <m:r>
                          <a:rPr lang="ru-RU" sz="22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R, где ω  — угловая скорость (в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p>
                        <m:r>
                          <a:rPr lang="ru-RU" sz="22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2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), R  — радиус окружности. Пользуясь этой формулой, найдите радиус R(в метрах), если угловая скорость равна 10 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p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, а центростремительное ускорение равно 54 м/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с</m:t>
                        </m:r>
                      </m:e>
                      <m:sup>
                        <m:r>
                          <a:rPr lang="ru-RU" sz="2200" b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ru-RU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ru-RU" sz="2000" b="1" i="1" dirty="0">
                    <a:solidFill>
                      <a:schemeClr val="tx1"/>
                    </a:solidFill>
                    <a:latin typeface="Trebuchet MS (Основной текст)"/>
                  </a:rPr>
                  <a:t>							α </a:t>
                </a:r>
                <a:r>
                  <a:rPr lang="ru-RU" sz="2000" b="1" i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2000" b="1" i="1" dirty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ω</m:t>
                        </m:r>
                      </m:e>
                      <m:sup>
                        <m: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000" b="1" i="1" dirty="0">
                    <a:solidFill>
                      <a:schemeClr val="tx1"/>
                    </a:solidFill>
                  </a:rPr>
                  <a:t>R,R </a:t>
                </a:r>
                <a:r>
                  <a:rPr lang="ru-RU" sz="2000" b="1" i="1" dirty="0">
                    <a:solidFill>
                      <a:schemeClr val="tx1"/>
                    </a:solidFill>
                    <a:latin typeface="Trebuchet MS (Основной текст)"/>
                  </a:rPr>
                  <a:t> </a:t>
                </a:r>
                <a14:m>
                  <m:oMath xmlns:m="http://schemas.openxmlformats.org/officeDocument/2006/math">
                    <m:r>
                      <a:rPr lang="ru-RU" sz="20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b="1" i="1" dirty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α</m:t>
                        </m:r>
                        <m:r>
                          <m:rPr>
                            <m:nor/>
                          </m:rPr>
                          <a:rPr lang="ru-RU" sz="2000" b="1" i="1" dirty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 </m:t>
                        </m:r>
                      </m:num>
                      <m:den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Trebuchet MS (Основной текст)"/>
                              </a:rPr>
                              <m:t>ω</m:t>
                            </m:r>
                          </m:e>
                          <m:sup>
                            <m: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ru-RU" sz="2000" b="1" i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R</a:t>
                </a:r>
                <a:r>
                  <a:rPr lang="ru-RU" sz="2000" b="1" dirty="0">
                    <a:solidFill>
                      <a:schemeClr val="tx1"/>
                    </a:solidFill>
                    <a:latin typeface="Trebuchet MS (Основной текст)"/>
                  </a:rPr>
                  <a:t> </a:t>
                </a:r>
                <a14:m>
                  <m:oMath xmlns:m="http://schemas.openxmlformats.org/officeDocument/2006/math">
                    <m:r>
                      <a:rPr lang="ru-RU" sz="20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ru-RU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b="1" i="0" dirty="0" smtClean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54</m:t>
                        </m:r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 </m:t>
                        </m:r>
                      </m:num>
                      <m:den>
                        <m:sSup>
                          <m:sSupPr>
                            <m:ctrlPr>
                              <a:rPr lang="ru-RU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ru-RU" sz="2000" b="1" i="0" dirty="0" smtClean="0">
                                <a:solidFill>
                                  <a:schemeClr val="tx1"/>
                                </a:solidFill>
                                <a:latin typeface="Trebuchet MS (Основной текст)"/>
                              </a:rPr>
                              <m:t>10</m:t>
                            </m:r>
                          </m:e>
                          <m:sup>
                            <m:r>
                              <a:rPr lang="ru-RU" sz="2000" b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ru-RU" sz="20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0,54.</a:t>
                </a:r>
                <a:endParaRPr lang="ru-RU" sz="2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 0,54. </a:t>
                </a:r>
              </a:p>
              <a:p>
                <a:pPr marL="0" indent="0">
                  <a:buNone/>
                </a:pPr>
                <a:endParaRPr lang="ru-RU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3" y="2160589"/>
                <a:ext cx="9341310" cy="4200454"/>
              </a:xfrm>
              <a:blipFill rotWithShape="0">
                <a:blip r:embed="rId2"/>
                <a:stretch>
                  <a:fillRect l="-849" t="-15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80168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 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  <a:latin typeface="Trebuchet MS (Основной текст)"/>
                  </a:rPr>
                  <a:t>Длину окружности  можно вычислить по формуле </a:t>
                </a:r>
                <a:r>
                  <a:rPr lang="ru-RU" sz="2000" dirty="0">
                    <a:solidFill>
                      <a:schemeClr val="tx1"/>
                    </a:solidFill>
                  </a:rPr>
                  <a:t>l </a:t>
                </a:r>
                <a:r>
                  <a:rPr lang="ru-RU" sz="2000" dirty="0">
                    <a:solidFill>
                      <a:schemeClr val="tx1"/>
                    </a:solidFill>
                    <a:latin typeface="Trebuchet MS (Основной текст)"/>
                  </a:rPr>
                  <a:t>=2</a:t>
                </a:r>
                <a14:m>
                  <m:oMath xmlns:m="http://schemas.openxmlformats.org/officeDocument/2006/math">
                    <m:r>
                      <a:rPr lang="el-GR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Trebuchet MS (Основной текст)"/>
                  </a:rPr>
                  <a:t>, где </a:t>
                </a:r>
                <a:r>
                  <a:rPr lang="en-US" sz="2000" dirty="0">
                    <a:solidFill>
                      <a:schemeClr val="tx1"/>
                    </a:solidFill>
                    <a:latin typeface="Trebuchet MS (Основной текст)"/>
                  </a:rPr>
                  <a:t>R</a:t>
                </a:r>
                <a:r>
                  <a:rPr lang="ru-RU" sz="2000" dirty="0">
                    <a:solidFill>
                      <a:schemeClr val="tx1"/>
                    </a:solidFill>
                    <a:latin typeface="Trebuchet MS (Основной текст)"/>
                  </a:rPr>
                  <a:t>  — радиус окружности (в метрах). Пользуясь этой формулой, найдите радиус окружности, если её длина равна 78 м. (Считать </a:t>
                </a:r>
                <a14:m>
                  <m:oMath xmlns:m="http://schemas.openxmlformats.org/officeDocument/2006/math">
                    <m:r>
                      <a:rPr lang="el-GR" sz="2000" b="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Trebuchet MS (Основной текст)"/>
                  </a:rPr>
                  <a:t>=3).</a:t>
                </a:r>
                <a:endParaRPr lang="en-US" sz="2000" dirty="0">
                  <a:solidFill>
                    <a:schemeClr val="tx1"/>
                  </a:solidFill>
                  <a:latin typeface="Trebuchet MS (Основной текст)"/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							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dirty="0">
                            <a:solidFill>
                              <a:schemeClr val="tx1"/>
                            </a:solidFill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2</m:t>
                        </m:r>
                        <m:r>
                          <a:rPr lang="el-GR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endParaRPr lang="ru-RU" sz="2000" b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000" dirty="0">
                            <a:solidFill>
                              <a:schemeClr val="tx1"/>
                            </a:solidFill>
                          </a:rPr>
                          <m:t>l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000" b="1" dirty="0">
                            <a:solidFill>
                              <a:schemeClr val="tx1"/>
                            </a:solidFill>
                            <a:latin typeface="Trebuchet MS (Основной текст)"/>
                          </a:rPr>
                          <m:t>2</m:t>
                        </m:r>
                        <m:r>
                          <a:rPr lang="el-GR" sz="20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chemeClr val="tx1"/>
                            </a:solidFill>
                          </a:rPr>
                          <m:t>78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chemeClr val="tx1"/>
                    </a:solidFill>
                  </a:rPr>
                  <a:t> = 13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13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9" t="-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869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  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707966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2000" dirty="0">
                    <a:solidFill>
                      <a:schemeClr val="tx1"/>
                    </a:solidFill>
                  </a:rPr>
                  <a:t>Перевести значение температуры по шкале Цельсия в шкалу Фаренгейта позволяет формула </a:t>
                </a:r>
                <a:r>
                  <a:rPr lang="en-US" sz="2000" i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sz="2000" i="1" baseline="-25000" dirty="0" err="1">
                    <a:solidFill>
                      <a:schemeClr val="tx1"/>
                    </a:solidFill>
                  </a:rPr>
                  <a:t>F</a:t>
                </a:r>
                <a:r>
                  <a:rPr lang="en-US" sz="2000" dirty="0">
                    <a:solidFill>
                      <a:schemeClr val="tx1"/>
                    </a:solidFill>
                  </a:rPr>
                  <a:t>  =  1,8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t</a:t>
                </a:r>
                <a:r>
                  <a:rPr lang="en-US" sz="2000" i="1" baseline="-25000" dirty="0">
                    <a:solidFill>
                      <a:schemeClr val="tx1"/>
                    </a:solidFill>
                  </a:rPr>
                  <a:t>C</a:t>
                </a:r>
                <a:r>
                  <a:rPr lang="en-US" sz="2000" dirty="0">
                    <a:solidFill>
                      <a:schemeClr val="tx1"/>
                    </a:solidFill>
                  </a:rPr>
                  <a:t> + 32</a:t>
                </a:r>
                <a:r>
                  <a:rPr lang="ru-RU" sz="2000" dirty="0">
                    <a:solidFill>
                      <a:schemeClr val="tx1"/>
                    </a:solidFill>
                  </a:rPr>
                  <a:t>, где С - градусы Цельсия, F - градусы Фаренгейта. Какая температура по шкале Цельсия соответствует 155 градусам по шкале Фаренгейта?</a:t>
                </a:r>
              </a:p>
              <a:p>
                <a:pPr marL="0" indent="0">
                  <a:buNone/>
                </a:pPr>
                <a:endParaRPr lang="ru-RU" sz="2000" i="1" dirty="0">
                  <a:solidFill>
                    <a:schemeClr val="tx1"/>
                  </a:solidFill>
                </a:endParaRPr>
              </a:p>
              <a:p>
                <a:pPr marL="0" indent="0">
                  <a:spcBef>
                    <a:spcPts val="600"/>
                  </a:spcBef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Решение:</a:t>
                </a:r>
              </a:p>
              <a:p>
                <a:pPr marL="0" indent="0">
                  <a:buNone/>
                </a:pPr>
                <a:r>
                  <a:rPr lang="en-US" sz="2000" b="1" i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sz="2000" b="1" i="1" baseline="-25000" dirty="0" err="1">
                    <a:solidFill>
                      <a:schemeClr val="tx1"/>
                    </a:solidFill>
                  </a:rPr>
                  <a:t>F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  =  1,8</a:t>
                </a:r>
                <a:r>
                  <a:rPr lang="en-US" sz="2000" b="1" i="1" dirty="0">
                    <a:solidFill>
                      <a:schemeClr val="tx1"/>
                    </a:solidFill>
                  </a:rPr>
                  <a:t>t</a:t>
                </a:r>
                <a:r>
                  <a:rPr lang="en-US" sz="2000" b="1" i="1" baseline="-25000" dirty="0">
                    <a:solidFill>
                      <a:schemeClr val="tx1"/>
                    </a:solidFill>
                  </a:rPr>
                  <a:t>C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 + 32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, </a:t>
                </a:r>
                <a:r>
                  <a:rPr lang="en-US" sz="2000" b="1" i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sz="2000" b="1" i="1" baseline="-25000" dirty="0" err="1">
                    <a:solidFill>
                      <a:schemeClr val="tx1"/>
                    </a:solidFill>
                  </a:rPr>
                  <a:t>C</a:t>
                </a:r>
                <a:r>
                  <a:rPr lang="ru-RU" sz="20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1" dirty="0">
                            <a:solidFill>
                              <a:schemeClr val="tx1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en-US" sz="2000" b="1" i="1" baseline="-25000" dirty="0">
                            <a:solidFill>
                              <a:schemeClr val="tx1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ru-RU" sz="2000" b="1" i="1" baseline="-25000" dirty="0" smtClean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ru-RU" sz="2000" b="1" i="1" dirty="0" smtClean="0">
                            <a:solidFill>
                              <a:schemeClr val="tx1"/>
                            </a:solidFill>
                          </a:rPr>
                          <m:t>− 32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2000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i="1" dirty="0" err="1">
                    <a:solidFill>
                      <a:schemeClr val="tx1"/>
                    </a:solidFill>
                  </a:rPr>
                  <a:t>t</a:t>
                </a:r>
                <a:r>
                  <a:rPr lang="en-US" sz="2000" b="1" i="1" baseline="-25000" dirty="0" err="1">
                    <a:solidFill>
                      <a:schemeClr val="tx1"/>
                    </a:solidFill>
                  </a:rPr>
                  <a:t>C</a:t>
                </a:r>
                <a:r>
                  <a:rPr lang="en-US" sz="2000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𝟏𝟓𝟓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b="1" i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𝟏𝟐𝟑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ru-RU" sz="2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2000" dirty="0">
                    <a:solidFill>
                      <a:schemeClr val="tx1"/>
                    </a:solidFill>
                  </a:rPr>
                  <a:t>≈ 68,3.</a:t>
                </a:r>
              </a:p>
              <a:p>
                <a:pPr marL="0" indent="0">
                  <a:buNone/>
                </a:pPr>
                <a:r>
                  <a:rPr lang="ru-RU" sz="2000" b="1" dirty="0">
                    <a:solidFill>
                      <a:schemeClr val="tx1"/>
                    </a:solidFill>
                  </a:rPr>
                  <a:t>Ответ: 68,3.</a:t>
                </a:r>
              </a:p>
              <a:p>
                <a:pPr marL="0" indent="0">
                  <a:buNone/>
                </a:pPr>
                <a:endParaRPr lang="ru-RU" sz="2000" b="1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707966" cy="3880773"/>
              </a:xfrm>
              <a:blipFill rotWithShape="0">
                <a:blip r:embed="rId2"/>
                <a:stretch>
                  <a:fillRect l="-700" t="-942" b="-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5631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90C226"/>
                </a:solidFill>
              </a:rPr>
              <a:t>Вычисление по формулам.</a:t>
            </a:r>
            <a:br>
              <a:rPr lang="ru-RU" dirty="0">
                <a:solidFill>
                  <a:srgbClr val="90C226"/>
                </a:solidFill>
              </a:rPr>
            </a:br>
            <a:r>
              <a:rPr lang="ru-RU" dirty="0">
                <a:solidFill>
                  <a:srgbClr val="90C226"/>
                </a:solidFill>
              </a:rPr>
              <a:t>Задание №12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2200" dirty="0">
                    <a:solidFill>
                      <a:schemeClr val="tx1"/>
                    </a:solidFill>
                  </a:rPr>
                  <a:t>Площадь треугольника S (в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)можно вычислить по формуле 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chemeClr val="tx1"/>
                    </a:solidFill>
                  </a:rPr>
                  <a:t>ah</a:t>
                </a:r>
                <a:r>
                  <a:rPr lang="ru-RU" sz="2200" dirty="0">
                    <a:solidFill>
                      <a:schemeClr val="tx1"/>
                    </a:solidFill>
                  </a:rPr>
                  <a:t>,  где 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a</a:t>
                </a:r>
                <a:r>
                  <a:rPr lang="ru-RU" sz="2200" dirty="0">
                    <a:solidFill>
                      <a:schemeClr val="tx1"/>
                    </a:solidFill>
                  </a:rPr>
                  <a:t>  — сторона треугольника, 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2400" dirty="0">
                    <a:solidFill>
                      <a:schemeClr val="tx1"/>
                    </a:solidFill>
                  </a:rPr>
                  <a:t> </a:t>
                </a:r>
                <a:r>
                  <a:rPr lang="ru-RU" sz="2200" dirty="0">
                    <a:solidFill>
                      <a:schemeClr val="tx1"/>
                    </a:solidFill>
                  </a:rPr>
                  <a:t> — высота, проведенная к этой стороне (в метрах). Пользуясь этой формулой, найдите сторону </a:t>
                </a:r>
                <a:r>
                  <a:rPr lang="en-US" sz="2000" i="1" dirty="0">
                    <a:solidFill>
                      <a:schemeClr val="tx1"/>
                    </a:solidFill>
                  </a:rPr>
                  <a:t>a</a:t>
                </a:r>
                <a:r>
                  <a:rPr lang="ru-RU" sz="2200" dirty="0">
                    <a:solidFill>
                      <a:schemeClr val="tx1"/>
                    </a:solidFill>
                  </a:rPr>
                  <a:t>, если площадь треугольника равна 28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м</m:t>
                        </m:r>
                      </m:e>
                      <m:sup>
                        <m:r>
                          <a:rPr lang="ru-RU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200" dirty="0">
                    <a:solidFill>
                      <a:schemeClr val="tx1"/>
                    </a:solidFill>
                  </a:rPr>
                  <a:t>, а высота </a:t>
                </a:r>
                <a:r>
                  <a:rPr lang="en-US" sz="2400" i="1" dirty="0">
                    <a:solidFill>
                      <a:schemeClr val="tx1"/>
                    </a:solidFill>
                  </a:rPr>
                  <a:t>h</a:t>
                </a:r>
                <a:r>
                  <a:rPr lang="en-US" sz="2400" dirty="0">
                    <a:solidFill>
                      <a:schemeClr val="tx1"/>
                    </a:solidFill>
                  </a:rPr>
                  <a:t> </a:t>
                </a:r>
                <a:r>
                  <a:rPr lang="ru-RU" sz="2200" dirty="0">
                    <a:solidFill>
                      <a:schemeClr val="tx1"/>
                    </a:solidFill>
                  </a:rPr>
                  <a:t>равна 14 м.</a:t>
                </a:r>
              </a:p>
              <a:p>
                <a:endParaRPr lang="ru-RU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tx1"/>
                    </a:solidFill>
                  </a:rPr>
                  <a:t>Решение.</a:t>
                </a:r>
              </a:p>
              <a:p>
                <a:pPr marL="0" indent="0">
                  <a:buNone/>
                </a:pPr>
                <a:r>
                  <a:rPr lang="en-US" sz="2200" b="1" i="1" dirty="0">
                    <a:solidFill>
                      <a:schemeClr val="tx1"/>
                    </a:solidFill>
                  </a:rPr>
                  <a:t>a </a:t>
                </a:r>
                <a:r>
                  <a:rPr lang="ru-RU" sz="22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200" b="1" dirty="0">
                            <a:solidFill>
                              <a:schemeClr val="tx1"/>
                            </a:solidFill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ru-RU" sz="2200" b="1" dirty="0">
                            <a:solidFill>
                              <a:schemeClr val="tx1"/>
                            </a:solidFill>
                          </a:rPr>
                          <m:t>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200" b="1" i="1" dirty="0">
                            <a:solidFill>
                              <a:schemeClr val="tx1"/>
                            </a:solidFill>
                          </a:rPr>
                          <m:t>h</m:t>
                        </m:r>
                      </m:den>
                    </m:f>
                  </m:oMath>
                </a14:m>
                <a:r>
                  <a:rPr lang="ru-RU" sz="2200" b="1" dirty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ru-RU" sz="2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56</m:t>
                        </m:r>
                      </m:num>
                      <m:den>
                        <m:r>
                          <m:rPr>
                            <m:nor/>
                          </m:rPr>
                          <a:rPr lang="ru-RU" sz="2200" b="1" i="1" dirty="0" smtClean="0">
                            <a:solidFill>
                              <a:schemeClr val="tx1"/>
                            </a:solidFill>
                          </a:rPr>
                          <m:t>14</m:t>
                        </m:r>
                      </m:den>
                    </m:f>
                  </m:oMath>
                </a14:m>
                <a:r>
                  <a:rPr lang="ru-RU" sz="2200" b="1" dirty="0">
                    <a:solidFill>
                      <a:schemeClr val="tx1"/>
                    </a:solidFill>
                  </a:rPr>
                  <a:t> = 4.</a:t>
                </a:r>
              </a:p>
              <a:p>
                <a:pPr marL="0" indent="0">
                  <a:buNone/>
                </a:pPr>
                <a:r>
                  <a:rPr lang="ru-RU" sz="2200" b="1" dirty="0">
                    <a:solidFill>
                      <a:schemeClr val="tx1"/>
                    </a:solidFill>
                  </a:rPr>
                  <a:t>Ответ: 4.</a:t>
                </a:r>
              </a:p>
              <a:p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2" t="-1884" r="-10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036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432</TotalTime>
  <Words>717</Words>
  <Application>Microsoft Office PowerPoint</Application>
  <PresentationFormat>Широкоэкранный</PresentationFormat>
  <Paragraphs>115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Trebuchet MS</vt:lpstr>
      <vt:lpstr>Trebuchet MS (Основной текст)</vt:lpstr>
      <vt:lpstr>Wingdings 3</vt:lpstr>
      <vt:lpstr>Грань</vt:lpstr>
      <vt:lpstr>Подготовка к ОГЭ. Вычисление по формулам. Задание №12.</vt:lpstr>
      <vt:lpstr>Вычисление по формулам.  Задание №12</vt:lpstr>
      <vt:lpstr>Вычисление по формулам.  Задание №12</vt:lpstr>
      <vt:lpstr>Вычисление по формулам. Задание №12</vt:lpstr>
      <vt:lpstr>Вычисление по формулам. Задание №12</vt:lpstr>
      <vt:lpstr>Вычисление по формулам. Задание №12</vt:lpstr>
      <vt:lpstr>Вычисление по формулам.  Задание №12</vt:lpstr>
      <vt:lpstr>Вычисление по формулам.   Задание №12</vt:lpstr>
      <vt:lpstr>Вычисление по формулам. Задание №12</vt:lpstr>
      <vt:lpstr>Вычисление по формулам. Задание №12</vt:lpstr>
      <vt:lpstr>Вычисление по формулам. Задание №12</vt:lpstr>
      <vt:lpstr>Вычисление по формулам. Задание №12</vt:lpstr>
      <vt:lpstr>Вычисление по формулам. Задание №12</vt:lpstr>
      <vt:lpstr> Вычисление по формулам.  Задание №12</vt:lpstr>
      <vt:lpstr> Вычисление по формулам.  Задание №12</vt:lpstr>
      <vt:lpstr> Вычисление по формулам.  Задание №12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мобуг_2</dc:creator>
  <cp:lastModifiedBy>Пользователь</cp:lastModifiedBy>
  <cp:revision>53</cp:revision>
  <dcterms:created xsi:type="dcterms:W3CDTF">2022-09-21T15:37:32Z</dcterms:created>
  <dcterms:modified xsi:type="dcterms:W3CDTF">2025-01-22T13:13:04Z</dcterms:modified>
</cp:coreProperties>
</file>